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30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Inter" panose="020B0604020202020204" charset="0"/>
      <p:regular r:id="rId51"/>
    </p:embeddedFont>
    <p:embeddedFont>
      <p:font typeface="Inter Bold" panose="020B0604020202020204" charset="0"/>
      <p:regular r:id="rId52"/>
    </p:embeddedFont>
    <p:embeddedFont>
      <p:font typeface="Montserrat" panose="00000500000000000000" pitchFamily="2" charset="0"/>
      <p:regular r:id="rId53"/>
    </p:embeddedFont>
    <p:embeddedFont>
      <p:font typeface="Montserrat Bold" panose="00000800000000000000" charset="0"/>
      <p:regular r:id="rId54"/>
    </p:embeddedFont>
    <p:embeddedFont>
      <p:font typeface="Montserrat Semi-Bold" panose="020B0604020202020204" charset="0"/>
      <p:regular r:id="rId55"/>
    </p:embeddedFont>
    <p:embeddedFont>
      <p:font typeface="Montserrat Semi-Bold Bold" panose="020B0604020202020204" charset="0"/>
      <p:regular r:id="rId56"/>
    </p:embeddedFont>
    <p:embeddedFont>
      <p:font typeface="Montserrat Semi-Bold Bold Italics" panose="020B0604020202020204" charset="0"/>
      <p:regular r:id="rId57"/>
    </p:embeddedFont>
    <p:embeddedFont>
      <p:font typeface="Open Sauce SemiBold" panose="020B0604020202020204" charset="0"/>
      <p:regular r:id="rId58"/>
    </p:embeddedFont>
    <p:embeddedFont>
      <p:font typeface="Open Sauce SemiBold Bold" panose="020B0604020202020204" charset="0"/>
      <p:regular r:id="rId59"/>
    </p:embeddedFont>
    <p:embeddedFont>
      <p:font typeface="Poppins Medium" panose="00000600000000000000" pitchFamily="2" charset="0"/>
      <p:regular r:id="rId60"/>
    </p:embeddedFont>
    <p:embeddedFont>
      <p:font typeface="Poppins Medium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2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31.png"/><Relationship Id="rId10" Type="http://schemas.openxmlformats.org/officeDocument/2006/relationships/image" Target="../media/image59.png"/><Relationship Id="rId4" Type="http://schemas.openxmlformats.org/officeDocument/2006/relationships/image" Target="../media/image25.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47120" y="4620591"/>
            <a:ext cx="10022504" cy="1002250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37387" y="3400466"/>
            <a:ext cx="7609559" cy="7540381"/>
          </a:xfrm>
          <a:prstGeom prst="rect">
            <a:avLst/>
          </a:prstGeom>
        </p:spPr>
      </p:pic>
      <p:sp>
        <p:nvSpPr>
          <p:cNvPr id="5" name="TextBox 5"/>
          <p:cNvSpPr txBox="1"/>
          <p:nvPr/>
        </p:nvSpPr>
        <p:spPr>
          <a:xfrm>
            <a:off x="1028700" y="1299705"/>
            <a:ext cx="11145641" cy="3008600"/>
          </a:xfrm>
          <a:prstGeom prst="rect">
            <a:avLst/>
          </a:prstGeom>
        </p:spPr>
        <p:txBody>
          <a:bodyPr lIns="0" tIns="0" rIns="0" bIns="0" rtlCol="0" anchor="t">
            <a:spAutoFit/>
          </a:bodyPr>
          <a:lstStyle/>
          <a:p>
            <a:pPr>
              <a:lnSpc>
                <a:spcPts val="11298"/>
              </a:lnSpc>
            </a:pPr>
            <a:r>
              <a:rPr lang="en-US" sz="10969">
                <a:solidFill>
                  <a:srgbClr val="FA5422"/>
                </a:solidFill>
                <a:latin typeface="Poppins Medium"/>
              </a:rPr>
              <a:t>CAPSTONE </a:t>
            </a:r>
          </a:p>
          <a:p>
            <a:pPr>
              <a:lnSpc>
                <a:spcPts val="11298"/>
              </a:lnSpc>
            </a:pPr>
            <a:r>
              <a:rPr lang="en-US" sz="10969">
                <a:solidFill>
                  <a:srgbClr val="FA5422"/>
                </a:solidFill>
                <a:latin typeface="Poppins Medium"/>
              </a:rPr>
              <a:t>PROJECT</a:t>
            </a:r>
          </a:p>
        </p:txBody>
      </p:sp>
      <p:pic>
        <p:nvPicPr>
          <p:cNvPr id="6" name="Picture 6"/>
          <p:cNvPicPr>
            <a:picLocks noChangeAspect="1"/>
          </p:cNvPicPr>
          <p:nvPr/>
        </p:nvPicPr>
        <p:blipFill>
          <a:blip r:embed="rId4"/>
          <a:srcRect/>
          <a:stretch>
            <a:fillRect/>
          </a:stretch>
        </p:blipFill>
        <p:spPr>
          <a:xfrm rot="-5400000">
            <a:off x="8594595" y="1686977"/>
            <a:ext cx="2148330" cy="2148330"/>
          </a:xfrm>
          <a:prstGeom prst="rect">
            <a:avLst/>
          </a:prstGeom>
        </p:spPr>
      </p:pic>
      <p:sp>
        <p:nvSpPr>
          <p:cNvPr id="7" name="TextBox 7"/>
          <p:cNvSpPr txBox="1"/>
          <p:nvPr/>
        </p:nvSpPr>
        <p:spPr>
          <a:xfrm>
            <a:off x="1028700" y="4893010"/>
            <a:ext cx="8510885" cy="635000"/>
          </a:xfrm>
          <a:prstGeom prst="rect">
            <a:avLst/>
          </a:prstGeom>
        </p:spPr>
        <p:txBody>
          <a:bodyPr lIns="0" tIns="0" rIns="0" bIns="0" rtlCol="0" anchor="t">
            <a:spAutoFit/>
          </a:bodyPr>
          <a:lstStyle/>
          <a:p>
            <a:pPr>
              <a:lnSpc>
                <a:spcPts val="4900"/>
              </a:lnSpc>
              <a:spcBef>
                <a:spcPct val="0"/>
              </a:spcBef>
            </a:pPr>
            <a:r>
              <a:rPr lang="en-US" sz="3500" spc="472">
                <a:solidFill>
                  <a:srgbClr val="000000"/>
                </a:solidFill>
                <a:latin typeface="Poppins Medium"/>
              </a:rPr>
              <a:t>Presented by: Filbert &amp; Darius</a:t>
            </a:r>
          </a:p>
        </p:txBody>
      </p:sp>
      <p:sp>
        <p:nvSpPr>
          <p:cNvPr id="8" name="TextBox 8"/>
          <p:cNvSpPr txBox="1"/>
          <p:nvPr/>
        </p:nvSpPr>
        <p:spPr>
          <a:xfrm>
            <a:off x="97369" y="1006284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01</a:t>
            </a:r>
          </a:p>
        </p:txBody>
      </p:sp>
      <p:sp>
        <p:nvSpPr>
          <p:cNvPr id="9" name="TextBox 9"/>
          <p:cNvSpPr txBox="1"/>
          <p:nvPr/>
        </p:nvSpPr>
        <p:spPr>
          <a:xfrm>
            <a:off x="1701974" y="8859253"/>
            <a:ext cx="8510885" cy="1425575"/>
          </a:xfrm>
          <a:prstGeom prst="rect">
            <a:avLst/>
          </a:prstGeom>
        </p:spPr>
        <p:txBody>
          <a:bodyPr lIns="0" tIns="0" rIns="0" bIns="0" rtlCol="0" anchor="t">
            <a:spAutoFit/>
          </a:bodyPr>
          <a:lstStyle/>
          <a:p>
            <a:pPr>
              <a:lnSpc>
                <a:spcPts val="2800"/>
              </a:lnSpc>
            </a:pPr>
            <a:r>
              <a:rPr lang="en-US" sz="2000" u="sng" spc="270">
                <a:solidFill>
                  <a:srgbClr val="000000"/>
                </a:solidFill>
                <a:latin typeface="Poppins Medium Bold"/>
              </a:rPr>
              <a:t>Github Profile:</a:t>
            </a:r>
          </a:p>
          <a:p>
            <a:pPr>
              <a:lnSpc>
                <a:spcPts val="2800"/>
              </a:lnSpc>
            </a:pPr>
            <a:r>
              <a:rPr lang="en-US" sz="2000" spc="270">
                <a:solidFill>
                  <a:srgbClr val="000000"/>
                </a:solidFill>
                <a:latin typeface="Poppins Medium Bold"/>
              </a:rPr>
              <a:t>Darius: </a:t>
            </a:r>
            <a:r>
              <a:rPr lang="en-US" sz="2000" spc="270">
                <a:solidFill>
                  <a:srgbClr val="000000"/>
                </a:solidFill>
                <a:latin typeface="Poppins Medium"/>
              </a:rPr>
              <a:t>https://github.com/spreadjam</a:t>
            </a:r>
          </a:p>
          <a:p>
            <a:pPr>
              <a:lnSpc>
                <a:spcPts val="2800"/>
              </a:lnSpc>
            </a:pPr>
            <a:r>
              <a:rPr lang="en-US" sz="2000" spc="270">
                <a:solidFill>
                  <a:srgbClr val="000000"/>
                </a:solidFill>
                <a:latin typeface="Poppins Medium Bold"/>
              </a:rPr>
              <a:t>Filbert</a:t>
            </a:r>
            <a:r>
              <a:rPr lang="en-US" sz="2000" spc="270">
                <a:solidFill>
                  <a:srgbClr val="000000"/>
                </a:solidFill>
                <a:latin typeface="Poppins Medium"/>
              </a:rPr>
              <a:t>: https://github.com/adonis941</a:t>
            </a:r>
          </a:p>
          <a:p>
            <a:pPr>
              <a:lnSpc>
                <a:spcPts val="2800"/>
              </a:lnSpc>
              <a:spcBef>
                <a:spcPct val="0"/>
              </a:spcBef>
            </a:pPr>
            <a:r>
              <a:rPr lang="en-US" sz="2000" spc="270">
                <a:solidFill>
                  <a:srgbClr val="000000"/>
                </a:solidFill>
                <a:latin typeface="Poppins Medium"/>
              </a:rPr>
              <a:t> </a:t>
            </a:r>
          </a:p>
        </p:txBody>
      </p:sp>
      <p:sp>
        <p:nvSpPr>
          <p:cNvPr id="10" name="TextBox 10"/>
          <p:cNvSpPr txBox="1"/>
          <p:nvPr/>
        </p:nvSpPr>
        <p:spPr>
          <a:xfrm>
            <a:off x="1028700" y="4283157"/>
            <a:ext cx="8510885" cy="635000"/>
          </a:xfrm>
          <a:prstGeom prst="rect">
            <a:avLst/>
          </a:prstGeom>
        </p:spPr>
        <p:txBody>
          <a:bodyPr lIns="0" tIns="0" rIns="0" bIns="0" rtlCol="0" anchor="t">
            <a:spAutoFit/>
          </a:bodyPr>
          <a:lstStyle/>
          <a:p>
            <a:pPr>
              <a:lnSpc>
                <a:spcPts val="4900"/>
              </a:lnSpc>
              <a:spcBef>
                <a:spcPct val="0"/>
              </a:spcBef>
            </a:pPr>
            <a:r>
              <a:rPr lang="en-US" sz="3500" spc="472">
                <a:solidFill>
                  <a:srgbClr val="000000"/>
                </a:solidFill>
                <a:latin typeface="Poppins Medium"/>
              </a:rPr>
              <a:t>DS106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0" y="5500705"/>
            <a:ext cx="10558546" cy="5976137"/>
          </a:xfrm>
          <a:prstGeom prst="rect">
            <a:avLst/>
          </a:prstGeom>
        </p:spPr>
      </p:pic>
      <p:sp>
        <p:nvSpPr>
          <p:cNvPr id="5" name="TextBox 5"/>
          <p:cNvSpPr txBox="1"/>
          <p:nvPr/>
        </p:nvSpPr>
        <p:spPr>
          <a:xfrm>
            <a:off x="1348564" y="404375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EXPLORATORY DATA ANALYSIS</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65606" y="1028700"/>
            <a:ext cx="11669263" cy="6162109"/>
          </a:xfrm>
          <a:prstGeom prst="rect">
            <a:avLst/>
          </a:prstGeom>
        </p:spPr>
      </p:pic>
      <p:sp>
        <p:nvSpPr>
          <p:cNvPr id="3" name="TextBox 3"/>
          <p:cNvSpPr txBox="1"/>
          <p:nvPr/>
        </p:nvSpPr>
        <p:spPr>
          <a:xfrm>
            <a:off x="129968"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A5422"/>
                </a:solidFill>
                <a:latin typeface="Montserrat Semi-Bold"/>
              </a:rPr>
              <a:t>EDA - </a:t>
            </a:r>
            <a:r>
              <a:rPr lang="en-US" sz="3999">
                <a:solidFill>
                  <a:srgbClr val="000000"/>
                </a:solidFill>
                <a:latin typeface="Montserrat Semi-Bold"/>
              </a:rPr>
              <a:t> CORRELATION HEATMAP </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11</a:t>
            </a:r>
          </a:p>
        </p:txBody>
      </p:sp>
      <p:sp>
        <p:nvSpPr>
          <p:cNvPr id="5" name="TextBox 5"/>
          <p:cNvSpPr txBox="1"/>
          <p:nvPr/>
        </p:nvSpPr>
        <p:spPr>
          <a:xfrm>
            <a:off x="1939304" y="7552759"/>
            <a:ext cx="15722394" cy="19234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Lease Commence Date &amp; Remaining Lease in Years are highly correlated with each other</a:t>
            </a:r>
          </a:p>
          <a:p>
            <a:pPr marL="431801" lvl="1" indent="-215900">
              <a:lnSpc>
                <a:spcPts val="3080"/>
              </a:lnSpc>
              <a:buFont typeface="Arial"/>
              <a:buChar char="•"/>
            </a:pPr>
            <a:r>
              <a:rPr lang="en-US" sz="2000">
                <a:solidFill>
                  <a:srgbClr val="000000"/>
                </a:solidFill>
                <a:latin typeface="Montserrat Semi-Bold"/>
              </a:rPr>
              <a:t>Other than that, there seems to be no strong correlation among independent features.</a:t>
            </a:r>
          </a:p>
          <a:p>
            <a:pPr marL="431801" lvl="1" indent="-215900">
              <a:lnSpc>
                <a:spcPts val="3080"/>
              </a:lnSpc>
              <a:buFont typeface="Arial"/>
              <a:buChar char="•"/>
            </a:pPr>
            <a:r>
              <a:rPr lang="en-US" sz="2000">
                <a:solidFill>
                  <a:srgbClr val="000000"/>
                </a:solidFill>
                <a:latin typeface="Montserrat Semi-Bold"/>
              </a:rPr>
              <a:t>Resale price &amp; price_psm are the labels.</a:t>
            </a:r>
          </a:p>
          <a:p>
            <a:pPr marL="431801" lvl="1" indent="-215900">
              <a:lnSpc>
                <a:spcPts val="3080"/>
              </a:lnSpc>
              <a:buFont typeface="Arial"/>
              <a:buChar char="•"/>
            </a:pPr>
            <a:r>
              <a:rPr lang="en-US" sz="2000">
                <a:solidFill>
                  <a:srgbClr val="000000"/>
                </a:solidFill>
                <a:latin typeface="Montserrat Semi-Bold"/>
              </a:rPr>
              <a:t>Floor area seems to be more highly correlated to resale price, yet there does not seem to be any correlation with price per square metre.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62992" y="1028700"/>
            <a:ext cx="8476230" cy="8476230"/>
          </a:xfrm>
          <a:prstGeom prst="rect">
            <a:avLst/>
          </a:prstGeom>
        </p:spPr>
      </p:pic>
      <p:graphicFrame>
        <p:nvGraphicFramePr>
          <p:cNvPr id="3" name="Table 3"/>
          <p:cNvGraphicFramePr>
            <a:graphicFrameLocks noGrp="1"/>
          </p:cNvGraphicFramePr>
          <p:nvPr/>
        </p:nvGraphicFramePr>
        <p:xfrm>
          <a:off x="368218" y="1565848"/>
          <a:ext cx="9894775" cy="4457700"/>
        </p:xfrm>
        <a:graphic>
          <a:graphicData uri="http://schemas.openxmlformats.org/drawingml/2006/table">
            <a:tbl>
              <a:tblPr/>
              <a:tblGrid>
                <a:gridCol w="2021973">
                  <a:extLst>
                    <a:ext uri="{9D8B030D-6E8A-4147-A177-3AD203B41FA5}">
                      <a16:colId xmlns:a16="http://schemas.microsoft.com/office/drawing/2014/main" val="20000"/>
                    </a:ext>
                  </a:extLst>
                </a:gridCol>
                <a:gridCol w="1851990">
                  <a:extLst>
                    <a:ext uri="{9D8B030D-6E8A-4147-A177-3AD203B41FA5}">
                      <a16:colId xmlns:a16="http://schemas.microsoft.com/office/drawing/2014/main" val="20001"/>
                    </a:ext>
                  </a:extLst>
                </a:gridCol>
                <a:gridCol w="1717369">
                  <a:extLst>
                    <a:ext uri="{9D8B030D-6E8A-4147-A177-3AD203B41FA5}">
                      <a16:colId xmlns:a16="http://schemas.microsoft.com/office/drawing/2014/main" val="20002"/>
                    </a:ext>
                  </a:extLst>
                </a:gridCol>
                <a:gridCol w="2321304">
                  <a:extLst>
                    <a:ext uri="{9D8B030D-6E8A-4147-A177-3AD203B41FA5}">
                      <a16:colId xmlns:a16="http://schemas.microsoft.com/office/drawing/2014/main" val="20003"/>
                    </a:ext>
                  </a:extLst>
                </a:gridCol>
                <a:gridCol w="1982139">
                  <a:extLst>
                    <a:ext uri="{9D8B030D-6E8A-4147-A177-3AD203B41FA5}">
                      <a16:colId xmlns:a16="http://schemas.microsoft.com/office/drawing/2014/main" val="20004"/>
                    </a:ext>
                  </a:extLst>
                </a:gridCol>
              </a:tblGrid>
              <a:tr h="975122">
                <a:tc>
                  <a:txBody>
                    <a:bodyPr/>
                    <a:lstStyle/>
                    <a:p>
                      <a:pPr algn="ctr">
                        <a:lnSpc>
                          <a:spcPts val="2100"/>
                        </a:lnSpc>
                        <a:defRPr/>
                      </a:pPr>
                      <a:r>
                        <a:rPr lang="en-US" sz="1500">
                          <a:solidFill>
                            <a:srgbClr val="000000"/>
                          </a:solidFill>
                          <a:latin typeface="Open Sauce SemiBold Bold"/>
                        </a:rPr>
                        <a:t>West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North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East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Central Area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100"/>
                        </a:lnSpc>
                        <a:defRPr/>
                      </a:pPr>
                      <a:r>
                        <a:rPr lang="en-US" sz="1500">
                          <a:solidFill>
                            <a:srgbClr val="000000"/>
                          </a:solidFill>
                          <a:latin typeface="Open Sauce SemiBold Bold"/>
                        </a:rPr>
                        <a:t>North East Region Towns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3482578">
                <a:tc>
                  <a:txBody>
                    <a:bodyPr/>
                    <a:lstStyle/>
                    <a:p>
                      <a:pPr algn="ctr">
                        <a:lnSpc>
                          <a:spcPts val="2100"/>
                        </a:lnSpc>
                        <a:defRPr/>
                      </a:pPr>
                      <a:r>
                        <a:rPr lang="en-US" sz="1500">
                          <a:solidFill>
                            <a:srgbClr val="000000"/>
                          </a:solidFill>
                          <a:latin typeface="Open Sauce SemiBold"/>
                        </a:rPr>
                        <a:t>Bukit Batok</a:t>
                      </a:r>
                      <a:endParaRPr lang="en-US" sz="1100"/>
                    </a:p>
                    <a:p>
                      <a:pPr algn="ctr">
                        <a:lnSpc>
                          <a:spcPts val="2100"/>
                        </a:lnSpc>
                      </a:pPr>
                      <a:r>
                        <a:rPr lang="en-US" sz="1500">
                          <a:solidFill>
                            <a:srgbClr val="000000"/>
                          </a:solidFill>
                          <a:latin typeface="Open Sauce SemiBold"/>
                        </a:rPr>
                        <a:t>Bukit Panjang</a:t>
                      </a:r>
                    </a:p>
                    <a:p>
                      <a:pPr algn="ctr">
                        <a:lnSpc>
                          <a:spcPts val="2100"/>
                        </a:lnSpc>
                      </a:pPr>
                      <a:r>
                        <a:rPr lang="en-US" sz="1500">
                          <a:solidFill>
                            <a:srgbClr val="000000"/>
                          </a:solidFill>
                          <a:latin typeface="Open Sauce SemiBold"/>
                        </a:rPr>
                        <a:t>Choa Chu Kang</a:t>
                      </a:r>
                    </a:p>
                    <a:p>
                      <a:pPr algn="ctr">
                        <a:lnSpc>
                          <a:spcPts val="2100"/>
                        </a:lnSpc>
                      </a:pPr>
                      <a:r>
                        <a:rPr lang="en-US" sz="1500">
                          <a:solidFill>
                            <a:srgbClr val="000000"/>
                          </a:solidFill>
                          <a:latin typeface="Open Sauce SemiBold"/>
                        </a:rPr>
                        <a:t>Jurong East</a:t>
                      </a:r>
                    </a:p>
                    <a:p>
                      <a:pPr algn="ctr">
                        <a:lnSpc>
                          <a:spcPts val="2100"/>
                        </a:lnSpc>
                      </a:pPr>
                      <a:r>
                        <a:rPr lang="en-US" sz="1500">
                          <a:solidFill>
                            <a:srgbClr val="000000"/>
                          </a:solidFill>
                          <a:latin typeface="Open Sauce SemiBold"/>
                        </a:rPr>
                        <a:t>Jurong West</a:t>
                      </a:r>
                    </a:p>
                    <a:p>
                      <a:pPr algn="ctr">
                        <a:lnSpc>
                          <a:spcPts val="2100"/>
                        </a:lnSpc>
                      </a:pPr>
                      <a:r>
                        <a:rPr lang="en-US" sz="1500">
                          <a:solidFill>
                            <a:srgbClr val="000000"/>
                          </a:solidFill>
                          <a:latin typeface="Open Sauce SemiBold"/>
                        </a:rPr>
                        <a:t>Clementi</a:t>
                      </a:r>
                    </a:p>
                    <a:p>
                      <a:pPr algn="ctr">
                        <a:lnSpc>
                          <a:spcPts val="2100"/>
                        </a:lnSpc>
                      </a:pPr>
                      <a:endParaRPr lang="en-US" sz="1500">
                        <a:solidFill>
                          <a:srgbClr val="000000"/>
                        </a:solidFill>
                        <a:latin typeface="Open Sauce SemiBold"/>
                      </a:endParaRPr>
                    </a:p>
                    <a:p>
                      <a:pPr algn="ctr">
                        <a:lnSpc>
                          <a:spcPts val="2100"/>
                        </a:lnSpc>
                      </a:pPr>
                      <a:endParaRPr lang="en-US" sz="1500">
                        <a:solidFill>
                          <a:srgbClr val="000000"/>
                        </a:solidFill>
                        <a:latin typeface="Open Sauce SemiBold"/>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2100"/>
                        </a:lnSpc>
                        <a:defRPr/>
                      </a:pPr>
                      <a:r>
                        <a:rPr lang="en-US" sz="1500">
                          <a:solidFill>
                            <a:srgbClr val="000000"/>
                          </a:solidFill>
                          <a:latin typeface="Open Sauce SemiBold"/>
                        </a:rPr>
                        <a:t>Sembawang</a:t>
                      </a:r>
                      <a:endParaRPr lang="en-US" sz="1100"/>
                    </a:p>
                    <a:p>
                      <a:pPr algn="ctr">
                        <a:lnSpc>
                          <a:spcPts val="2100"/>
                        </a:lnSpc>
                      </a:pPr>
                      <a:r>
                        <a:rPr lang="en-US" sz="1500">
                          <a:solidFill>
                            <a:srgbClr val="000000"/>
                          </a:solidFill>
                          <a:latin typeface="Open Sauce SemiBold"/>
                        </a:rPr>
                        <a:t>Woodlands Yishun</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239"/>
                        </a:lnSpc>
                        <a:defRPr/>
                      </a:pPr>
                      <a:r>
                        <a:rPr lang="en-US" sz="1599">
                          <a:solidFill>
                            <a:srgbClr val="000000"/>
                          </a:solidFill>
                          <a:latin typeface="Open Sauce SemiBold"/>
                        </a:rPr>
                        <a:t>Bedok</a:t>
                      </a:r>
                      <a:endParaRPr lang="en-US" sz="1100"/>
                    </a:p>
                    <a:p>
                      <a:pPr algn="ctr">
                        <a:lnSpc>
                          <a:spcPts val="2239"/>
                        </a:lnSpc>
                      </a:pPr>
                      <a:r>
                        <a:rPr lang="en-US" sz="1599">
                          <a:solidFill>
                            <a:srgbClr val="000000"/>
                          </a:solidFill>
                          <a:latin typeface="Open Sauce SemiBold"/>
                        </a:rPr>
                        <a:t>Pasir Ris</a:t>
                      </a:r>
                    </a:p>
                    <a:p>
                      <a:pPr algn="ctr">
                        <a:lnSpc>
                          <a:spcPts val="2239"/>
                        </a:lnSpc>
                      </a:pPr>
                      <a:r>
                        <a:rPr lang="en-US" sz="1599">
                          <a:solidFill>
                            <a:srgbClr val="000000"/>
                          </a:solidFill>
                          <a:latin typeface="Open Sauce SemiBold"/>
                        </a:rPr>
                        <a:t>Tampines</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100"/>
                        </a:lnSpc>
                        <a:defRPr/>
                      </a:pPr>
                      <a:r>
                        <a:rPr lang="en-US" sz="1500">
                          <a:solidFill>
                            <a:srgbClr val="000000"/>
                          </a:solidFill>
                          <a:latin typeface="Open Sauce SemiBold"/>
                        </a:rPr>
                        <a:t>Bishan</a:t>
                      </a:r>
                      <a:endParaRPr lang="en-US" sz="1100"/>
                    </a:p>
                    <a:p>
                      <a:pPr algn="ctr">
                        <a:lnSpc>
                          <a:spcPts val="2100"/>
                        </a:lnSpc>
                      </a:pPr>
                      <a:r>
                        <a:rPr lang="en-US" sz="1500">
                          <a:solidFill>
                            <a:srgbClr val="000000"/>
                          </a:solidFill>
                          <a:latin typeface="Open Sauce SemiBold"/>
                        </a:rPr>
                        <a:t>Bukit Merah</a:t>
                      </a:r>
                    </a:p>
                    <a:p>
                      <a:pPr algn="ctr">
                        <a:lnSpc>
                          <a:spcPts val="2100"/>
                        </a:lnSpc>
                      </a:pPr>
                      <a:r>
                        <a:rPr lang="en-US" sz="1500">
                          <a:solidFill>
                            <a:srgbClr val="000000"/>
                          </a:solidFill>
                          <a:latin typeface="Open Sauce SemiBold"/>
                        </a:rPr>
                        <a:t>Bukit Timah</a:t>
                      </a:r>
                    </a:p>
                    <a:p>
                      <a:pPr algn="ctr">
                        <a:lnSpc>
                          <a:spcPts val="2100"/>
                        </a:lnSpc>
                      </a:pPr>
                      <a:r>
                        <a:rPr lang="en-US" sz="1500">
                          <a:solidFill>
                            <a:srgbClr val="000000"/>
                          </a:solidFill>
                          <a:latin typeface="Open Sauce SemiBold"/>
                        </a:rPr>
                        <a:t>Central Area</a:t>
                      </a:r>
                    </a:p>
                    <a:p>
                      <a:pPr algn="ctr">
                        <a:lnSpc>
                          <a:spcPts val="2100"/>
                        </a:lnSpc>
                      </a:pPr>
                      <a:r>
                        <a:rPr lang="en-US" sz="1500">
                          <a:solidFill>
                            <a:srgbClr val="000000"/>
                          </a:solidFill>
                          <a:latin typeface="Open Sauce SemiBold"/>
                        </a:rPr>
                        <a:t>Geylang</a:t>
                      </a:r>
                    </a:p>
                    <a:p>
                      <a:pPr algn="ctr">
                        <a:lnSpc>
                          <a:spcPts val="2100"/>
                        </a:lnSpc>
                      </a:pPr>
                      <a:r>
                        <a:rPr lang="en-US" sz="1500">
                          <a:solidFill>
                            <a:srgbClr val="000000"/>
                          </a:solidFill>
                          <a:latin typeface="Open Sauce SemiBold"/>
                        </a:rPr>
                        <a:t>Kallang/Whampoa</a:t>
                      </a:r>
                    </a:p>
                    <a:p>
                      <a:pPr algn="ctr">
                        <a:lnSpc>
                          <a:spcPts val="2100"/>
                        </a:lnSpc>
                      </a:pPr>
                      <a:r>
                        <a:rPr lang="en-US" sz="1500">
                          <a:solidFill>
                            <a:srgbClr val="000000"/>
                          </a:solidFill>
                          <a:latin typeface="Open Sauce SemiBold"/>
                        </a:rPr>
                        <a:t>Marine Parade</a:t>
                      </a:r>
                    </a:p>
                    <a:p>
                      <a:pPr algn="ctr">
                        <a:lnSpc>
                          <a:spcPts val="2100"/>
                        </a:lnSpc>
                      </a:pPr>
                      <a:r>
                        <a:rPr lang="en-US" sz="1500">
                          <a:solidFill>
                            <a:srgbClr val="000000"/>
                          </a:solidFill>
                          <a:latin typeface="Open Sauce SemiBold"/>
                        </a:rPr>
                        <a:t>Toa Payoh</a:t>
                      </a:r>
                    </a:p>
                    <a:p>
                      <a:pPr algn="ctr">
                        <a:lnSpc>
                          <a:spcPts val="2100"/>
                        </a:lnSpc>
                      </a:pPr>
                      <a:r>
                        <a:rPr lang="en-US" sz="1500">
                          <a:solidFill>
                            <a:srgbClr val="000000"/>
                          </a:solidFill>
                          <a:latin typeface="Open Sauce SemiBold"/>
                        </a:rPr>
                        <a:t>Queenstown</a:t>
                      </a:r>
                    </a:p>
                    <a:p>
                      <a:pPr algn="ctr">
                        <a:lnSpc>
                          <a:spcPts val="2100"/>
                        </a:lnSpc>
                      </a:pPr>
                      <a:endParaRPr lang="en-US" sz="1500">
                        <a:solidFill>
                          <a:srgbClr val="000000"/>
                        </a:solidFill>
                        <a:latin typeface="Open Sauce SemiBold"/>
                      </a:endParaRPr>
                    </a:p>
                    <a:p>
                      <a:pPr algn="ctr">
                        <a:lnSpc>
                          <a:spcPts val="2100"/>
                        </a:lnSpc>
                      </a:pPr>
                      <a:endParaRPr lang="en-US" sz="1500">
                        <a:solidFill>
                          <a:srgbClr val="000000"/>
                        </a:solidFill>
                        <a:latin typeface="Open Sauce SemiBold"/>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2100"/>
                        </a:lnSpc>
                        <a:defRPr/>
                      </a:pPr>
                      <a:r>
                        <a:rPr lang="en-US" sz="1500">
                          <a:solidFill>
                            <a:srgbClr val="000000"/>
                          </a:solidFill>
                          <a:latin typeface="Open Sauce SemiBold"/>
                        </a:rPr>
                        <a:t>Ang Mo Kio</a:t>
                      </a:r>
                      <a:endParaRPr lang="en-US" sz="1100"/>
                    </a:p>
                    <a:p>
                      <a:pPr algn="ctr">
                        <a:lnSpc>
                          <a:spcPts val="2100"/>
                        </a:lnSpc>
                      </a:pPr>
                      <a:r>
                        <a:rPr lang="en-US" sz="1500">
                          <a:solidFill>
                            <a:srgbClr val="000000"/>
                          </a:solidFill>
                          <a:latin typeface="Open Sauce SemiBold"/>
                        </a:rPr>
                        <a:t>Punggol</a:t>
                      </a:r>
                    </a:p>
                    <a:p>
                      <a:pPr algn="ctr">
                        <a:lnSpc>
                          <a:spcPts val="2100"/>
                        </a:lnSpc>
                      </a:pPr>
                      <a:r>
                        <a:rPr lang="en-US" sz="1500">
                          <a:solidFill>
                            <a:srgbClr val="000000"/>
                          </a:solidFill>
                          <a:latin typeface="Open Sauce SemiBold"/>
                        </a:rPr>
                        <a:t>Sengkang</a:t>
                      </a:r>
                    </a:p>
                    <a:p>
                      <a:pPr algn="ctr">
                        <a:lnSpc>
                          <a:spcPts val="2100"/>
                        </a:lnSpc>
                      </a:pPr>
                      <a:r>
                        <a:rPr lang="en-US" sz="1500">
                          <a:solidFill>
                            <a:srgbClr val="000000"/>
                          </a:solidFill>
                          <a:latin typeface="Open Sauce SemiBold"/>
                        </a:rPr>
                        <a:t>Serangoon</a:t>
                      </a:r>
                    </a:p>
                    <a:p>
                      <a:pPr algn="ctr">
                        <a:lnSpc>
                          <a:spcPts val="2100"/>
                        </a:lnSpc>
                      </a:pPr>
                      <a:r>
                        <a:rPr lang="en-US" sz="1500">
                          <a:solidFill>
                            <a:srgbClr val="000000"/>
                          </a:solidFill>
                          <a:latin typeface="Open Sauce SemiBold"/>
                        </a:rPr>
                        <a:t>Hougang</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bl>
          </a:graphicData>
        </a:graphic>
      </p:graphicFrame>
      <p:sp>
        <p:nvSpPr>
          <p:cNvPr id="4" name="TextBox 4"/>
          <p:cNvSpPr txBox="1"/>
          <p:nvPr/>
        </p:nvSpPr>
        <p:spPr>
          <a:xfrm>
            <a:off x="112042" y="-123825"/>
            <a:ext cx="16885005"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PERCENTAGE OF MEAN RESALE PRICE BY REGION FROM 2017 TO 2022</a:t>
            </a:r>
          </a:p>
        </p:txBody>
      </p:sp>
      <p:sp>
        <p:nvSpPr>
          <p:cNvPr id="5" name="TextBox 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12</a:t>
            </a:r>
          </a:p>
        </p:txBody>
      </p:sp>
      <p:sp>
        <p:nvSpPr>
          <p:cNvPr id="6" name="TextBox 6"/>
          <p:cNvSpPr txBox="1"/>
          <p:nvPr/>
        </p:nvSpPr>
        <p:spPr>
          <a:xfrm>
            <a:off x="368218" y="6427236"/>
            <a:ext cx="10476746" cy="1533501"/>
          </a:xfrm>
          <a:prstGeom prst="rect">
            <a:avLst/>
          </a:prstGeom>
        </p:spPr>
        <p:txBody>
          <a:bodyPr lIns="0" tIns="0" rIns="0" bIns="0" rtlCol="0" anchor="t">
            <a:spAutoFit/>
          </a:bodyPr>
          <a:lstStyle/>
          <a:p>
            <a:pPr>
              <a:lnSpc>
                <a:spcPts val="3387"/>
              </a:lnSpc>
            </a:pPr>
            <a:endParaRPr/>
          </a:p>
          <a:p>
            <a:pPr marL="431801" lvl="1" indent="-215900">
              <a:lnSpc>
                <a:spcPts val="3080"/>
              </a:lnSpc>
              <a:buFont typeface="Arial"/>
              <a:buChar char="•"/>
            </a:pPr>
            <a:r>
              <a:rPr lang="en-US" sz="2000">
                <a:solidFill>
                  <a:srgbClr val="000000"/>
                </a:solidFill>
                <a:latin typeface="Montserrat Semi-Bold"/>
              </a:rPr>
              <a:t>Distribution of resale flats transacted seems to be quite evenly distributed among the different regions of Singapore.</a:t>
            </a:r>
          </a:p>
          <a:p>
            <a:pPr>
              <a:lnSpc>
                <a:spcPts val="2728"/>
              </a:lnSpc>
            </a:pPr>
            <a:endParaRPr lang="en-US" sz="2000">
              <a:solidFill>
                <a:srgbClr val="000000"/>
              </a:solidFill>
              <a:latin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4" b="194"/>
          <a:stretch>
            <a:fillRect/>
          </a:stretch>
        </p:blipFill>
        <p:spPr>
          <a:xfrm>
            <a:off x="2105930" y="925829"/>
            <a:ext cx="14644401" cy="7722717"/>
          </a:xfrm>
          <a:prstGeom prst="rect">
            <a:avLst/>
          </a:prstGeom>
        </p:spPr>
      </p:pic>
      <p:sp>
        <p:nvSpPr>
          <p:cNvPr id="3" name="TextBox 3"/>
          <p:cNvSpPr txBox="1"/>
          <p:nvPr/>
        </p:nvSpPr>
        <p:spPr>
          <a:xfrm>
            <a:off x="0" y="-123825"/>
            <a:ext cx="18330265"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RESALE PRICE DISTRIBUTION BY REGION WRT TO REMAINING LEASE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13</a:t>
            </a:r>
          </a:p>
        </p:txBody>
      </p:sp>
      <p:sp>
        <p:nvSpPr>
          <p:cNvPr id="5" name="TextBox 5"/>
          <p:cNvSpPr txBox="1"/>
          <p:nvPr/>
        </p:nvSpPr>
        <p:spPr>
          <a:xfrm>
            <a:off x="2745986" y="8702636"/>
            <a:ext cx="14215286" cy="15328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In general, it seems that newer flats does not necessarily cost more. </a:t>
            </a:r>
          </a:p>
          <a:p>
            <a:pPr marL="431801" lvl="1" indent="-215900">
              <a:lnSpc>
                <a:spcPts val="3080"/>
              </a:lnSpc>
              <a:buFont typeface="Arial"/>
              <a:buChar char="•"/>
            </a:pPr>
            <a:r>
              <a:rPr lang="en-US" sz="2000">
                <a:solidFill>
                  <a:srgbClr val="000000"/>
                </a:solidFill>
                <a:latin typeface="Montserrat Semi-Bold"/>
              </a:rPr>
              <a:t>In North Region, flats which are around 30-35 years old cost the highest.</a:t>
            </a:r>
          </a:p>
          <a:p>
            <a:pPr marL="431801" lvl="1" indent="-215900">
              <a:lnSpc>
                <a:spcPts val="3080"/>
              </a:lnSpc>
              <a:buFont typeface="Arial"/>
              <a:buChar char="•"/>
            </a:pPr>
            <a:r>
              <a:rPr lang="en-US" sz="2000">
                <a:solidFill>
                  <a:srgbClr val="000000"/>
                </a:solidFill>
                <a:latin typeface="Montserrat Semi-Bold"/>
              </a:rPr>
              <a:t>In other regions of Singapore, newer flats' prices seem to be roughly the same as older flats other than West and Central, where newer flats seem to be more expensive.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97" b="2397"/>
          <a:stretch>
            <a:fillRect/>
          </a:stretch>
        </p:blipFill>
        <p:spPr>
          <a:xfrm>
            <a:off x="1531950" y="1028700"/>
            <a:ext cx="13700832" cy="7624502"/>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STATISTICAL PRICE DISTRIBUTION OF RESALE FLATS</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14</a:t>
            </a:r>
          </a:p>
        </p:txBody>
      </p:sp>
      <p:sp>
        <p:nvSpPr>
          <p:cNvPr id="5" name="TextBox 5"/>
          <p:cNvSpPr txBox="1"/>
          <p:nvPr/>
        </p:nvSpPr>
        <p:spPr>
          <a:xfrm>
            <a:off x="1028700" y="8754110"/>
            <a:ext cx="14215286" cy="75184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The median price of resale flats in the Central area is the highest, which is to be expected.</a:t>
            </a:r>
          </a:p>
          <a:p>
            <a:pPr marL="431801" lvl="1" indent="-215900">
              <a:lnSpc>
                <a:spcPts val="3080"/>
              </a:lnSpc>
              <a:buFont typeface="Arial"/>
              <a:buChar char="•"/>
            </a:pPr>
            <a:r>
              <a:rPr lang="en-US" sz="2000">
                <a:solidFill>
                  <a:srgbClr val="000000"/>
                </a:solidFill>
                <a:latin typeface="Montserrat Semi-Bold"/>
              </a:rPr>
              <a:t>There seems to be quite a number of outliers in all regions except Central area.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24" r="824"/>
          <a:stretch>
            <a:fillRect/>
          </a:stretch>
        </p:blipFill>
        <p:spPr>
          <a:xfrm>
            <a:off x="5856939" y="744171"/>
            <a:ext cx="12390617" cy="9347249"/>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RESALE PRICE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15</a:t>
            </a:r>
          </a:p>
        </p:txBody>
      </p:sp>
      <p:sp>
        <p:nvSpPr>
          <p:cNvPr id="5" name="TextBox 5"/>
          <p:cNvSpPr txBox="1"/>
          <p:nvPr/>
        </p:nvSpPr>
        <p:spPr>
          <a:xfrm>
            <a:off x="224345" y="4178286"/>
            <a:ext cx="11569238" cy="246380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212423"/>
                </a:solidFill>
                <a:latin typeface="Open Sauce SemiBold"/>
              </a:rPr>
              <a:t>1-room flat (no plot):  ~$193k</a:t>
            </a:r>
          </a:p>
          <a:p>
            <a:pPr marL="431801" lvl="1" indent="-215900">
              <a:lnSpc>
                <a:spcPts val="2800"/>
              </a:lnSpc>
              <a:buFont typeface="Arial"/>
              <a:buChar char="•"/>
            </a:pPr>
            <a:r>
              <a:rPr lang="en-US" sz="2000">
                <a:solidFill>
                  <a:srgbClr val="212423"/>
                </a:solidFill>
                <a:latin typeface="Open Sauce SemiBold"/>
              </a:rPr>
              <a:t>2-room flat: ~$255k</a:t>
            </a:r>
          </a:p>
          <a:p>
            <a:pPr marL="431801" lvl="1" indent="-215900">
              <a:lnSpc>
                <a:spcPts val="2800"/>
              </a:lnSpc>
              <a:buFont typeface="Arial"/>
              <a:buChar char="•"/>
            </a:pPr>
            <a:r>
              <a:rPr lang="en-US" sz="2000">
                <a:solidFill>
                  <a:srgbClr val="212423"/>
                </a:solidFill>
                <a:latin typeface="Open Sauce SemiBold"/>
              </a:rPr>
              <a:t>3-room flat: ~$344k</a:t>
            </a:r>
          </a:p>
          <a:p>
            <a:pPr marL="431801" lvl="1" indent="-215900">
              <a:lnSpc>
                <a:spcPts val="2800"/>
              </a:lnSpc>
              <a:buFont typeface="Arial"/>
              <a:buChar char="•"/>
            </a:pPr>
            <a:r>
              <a:rPr lang="en-US" sz="2000">
                <a:solidFill>
                  <a:srgbClr val="212423"/>
                </a:solidFill>
                <a:latin typeface="Open Sauce SemiBold"/>
              </a:rPr>
              <a:t>4-room flat: ~$509k</a:t>
            </a:r>
          </a:p>
          <a:p>
            <a:pPr marL="431801" lvl="1" indent="-215900">
              <a:lnSpc>
                <a:spcPts val="2800"/>
              </a:lnSpc>
              <a:buFont typeface="Arial"/>
              <a:buChar char="•"/>
            </a:pPr>
            <a:r>
              <a:rPr lang="en-US" sz="2000">
                <a:solidFill>
                  <a:srgbClr val="212423"/>
                </a:solidFill>
                <a:latin typeface="Open Sauce SemiBold"/>
              </a:rPr>
              <a:t>5-room flat: ~$645k</a:t>
            </a:r>
          </a:p>
          <a:p>
            <a:pPr marL="431801" lvl="1" indent="-215900">
              <a:lnSpc>
                <a:spcPts val="2800"/>
              </a:lnSpc>
              <a:buFont typeface="Arial"/>
              <a:buChar char="•"/>
            </a:pPr>
            <a:r>
              <a:rPr lang="en-US" sz="2000">
                <a:solidFill>
                  <a:srgbClr val="212423"/>
                </a:solidFill>
                <a:latin typeface="Open Sauce SemiBold"/>
              </a:rPr>
              <a:t>Executive flats: ~$734k</a:t>
            </a:r>
          </a:p>
          <a:p>
            <a:pPr marL="431801" lvl="1" indent="-215900">
              <a:lnSpc>
                <a:spcPts val="2800"/>
              </a:lnSpc>
              <a:buFont typeface="Arial"/>
              <a:buChar char="•"/>
            </a:pPr>
            <a:r>
              <a:rPr lang="en-US" sz="2000">
                <a:solidFill>
                  <a:srgbClr val="212423"/>
                </a:solidFill>
                <a:latin typeface="Open Sauce SemiBold"/>
              </a:rPr>
              <a:t>Multigeneration flats: ~$837k</a:t>
            </a:r>
          </a:p>
        </p:txBody>
      </p:sp>
      <p:sp>
        <p:nvSpPr>
          <p:cNvPr id="6" name="TextBox 6"/>
          <p:cNvSpPr txBox="1"/>
          <p:nvPr/>
        </p:nvSpPr>
        <p:spPr>
          <a:xfrm>
            <a:off x="224345" y="3569212"/>
            <a:ext cx="11569238" cy="372745"/>
          </a:xfrm>
          <a:prstGeom prst="rect">
            <a:avLst/>
          </a:prstGeom>
        </p:spPr>
        <p:txBody>
          <a:bodyPr lIns="0" tIns="0" rIns="0" bIns="0" rtlCol="0" anchor="t">
            <a:spAutoFit/>
          </a:bodyPr>
          <a:lstStyle/>
          <a:p>
            <a:pPr>
              <a:lnSpc>
                <a:spcPts val="3079"/>
              </a:lnSpc>
            </a:pPr>
            <a:r>
              <a:rPr lang="en-US" sz="2199" u="sng">
                <a:solidFill>
                  <a:srgbClr val="212423"/>
                </a:solidFill>
                <a:latin typeface="Montserrat Semi-Bold"/>
              </a:rPr>
              <a:t>Average Price of Different Flat Sizes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67758" y="701014"/>
            <a:ext cx="12920242" cy="9585986"/>
          </a:xfrm>
          <a:prstGeom prst="rect">
            <a:avLst/>
          </a:prstGeom>
        </p:spPr>
      </p:pic>
      <p:sp>
        <p:nvSpPr>
          <p:cNvPr id="3" name="TextBox 3"/>
          <p:cNvSpPr txBox="1"/>
          <p:nvPr/>
        </p:nvSpPr>
        <p:spPr>
          <a:xfrm>
            <a:off x="99703"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PRICE/SQM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16</a:t>
            </a:r>
          </a:p>
        </p:txBody>
      </p:sp>
      <p:sp>
        <p:nvSpPr>
          <p:cNvPr id="5" name="TextBox 5"/>
          <p:cNvSpPr txBox="1"/>
          <p:nvPr/>
        </p:nvSpPr>
        <p:spPr>
          <a:xfrm>
            <a:off x="270338" y="2091230"/>
            <a:ext cx="6931366" cy="887990"/>
          </a:xfrm>
          <a:prstGeom prst="rect">
            <a:avLst/>
          </a:prstGeom>
        </p:spPr>
        <p:txBody>
          <a:bodyPr lIns="0" tIns="0" rIns="0" bIns="0" rtlCol="0" anchor="t">
            <a:spAutoFit/>
          </a:bodyPr>
          <a:lstStyle/>
          <a:p>
            <a:pPr>
              <a:lnSpc>
                <a:spcPts val="3387"/>
              </a:lnSpc>
            </a:pPr>
            <a:r>
              <a:rPr lang="en-US" sz="2199" u="sng">
                <a:solidFill>
                  <a:srgbClr val="000000"/>
                </a:solidFill>
                <a:latin typeface="Montserrat Semi-Bold"/>
              </a:rPr>
              <a:t>Average price/sqm by Flat Size</a:t>
            </a:r>
          </a:p>
          <a:p>
            <a:pPr>
              <a:lnSpc>
                <a:spcPts val="3931"/>
              </a:lnSpc>
            </a:pPr>
            <a:endParaRPr lang="en-US" sz="2199" u="sng">
              <a:solidFill>
                <a:srgbClr val="000000"/>
              </a:solidFill>
              <a:latin typeface="Montserrat Semi-Bold"/>
            </a:endParaRPr>
          </a:p>
        </p:txBody>
      </p:sp>
      <p:sp>
        <p:nvSpPr>
          <p:cNvPr id="6" name="TextBox 6"/>
          <p:cNvSpPr txBox="1"/>
          <p:nvPr/>
        </p:nvSpPr>
        <p:spPr>
          <a:xfrm>
            <a:off x="99703" y="2547354"/>
            <a:ext cx="11037150" cy="24542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212423"/>
                </a:solidFill>
                <a:latin typeface="Montserrat Semi-Bold"/>
              </a:rPr>
              <a:t>1-room flat (no plot): ~$6275/sqm</a:t>
            </a:r>
          </a:p>
          <a:p>
            <a:pPr marL="431801" lvl="1" indent="-215900">
              <a:lnSpc>
                <a:spcPts val="2800"/>
              </a:lnSpc>
              <a:buFont typeface="Arial"/>
              <a:buChar char="•"/>
            </a:pPr>
            <a:r>
              <a:rPr lang="en-US" sz="2000">
                <a:solidFill>
                  <a:srgbClr val="212423"/>
                </a:solidFill>
                <a:latin typeface="Montserrat Semi-Bold"/>
              </a:rPr>
              <a:t>2-room flat: ~$5537/sqm</a:t>
            </a:r>
          </a:p>
          <a:p>
            <a:pPr marL="431801" lvl="1" indent="-215900">
              <a:lnSpc>
                <a:spcPts val="2800"/>
              </a:lnSpc>
              <a:buFont typeface="Arial"/>
              <a:buChar char="•"/>
            </a:pPr>
            <a:r>
              <a:rPr lang="en-US" sz="2000">
                <a:solidFill>
                  <a:srgbClr val="212423"/>
                </a:solidFill>
                <a:latin typeface="Montserrat Semi-Bold"/>
              </a:rPr>
              <a:t>3-room flat: ~$5084/sqm</a:t>
            </a:r>
          </a:p>
          <a:p>
            <a:pPr marL="431801" lvl="1" indent="-215900">
              <a:lnSpc>
                <a:spcPts val="2800"/>
              </a:lnSpc>
              <a:buFont typeface="Arial"/>
              <a:buChar char="•"/>
            </a:pPr>
            <a:r>
              <a:rPr lang="en-US" sz="2000">
                <a:solidFill>
                  <a:srgbClr val="212423"/>
                </a:solidFill>
                <a:latin typeface="Montserrat Semi-Bold"/>
              </a:rPr>
              <a:t>4-room flat: ~$5412/sqm</a:t>
            </a:r>
          </a:p>
          <a:p>
            <a:pPr marL="431801" lvl="1" indent="-215900">
              <a:lnSpc>
                <a:spcPts val="2800"/>
              </a:lnSpc>
              <a:buFont typeface="Arial"/>
              <a:buChar char="•"/>
            </a:pPr>
            <a:r>
              <a:rPr lang="en-US" sz="2000">
                <a:solidFill>
                  <a:srgbClr val="212423"/>
                </a:solidFill>
                <a:latin typeface="Montserrat Semi-Bold"/>
              </a:rPr>
              <a:t>5-room flat: ~$5471/sqm</a:t>
            </a:r>
          </a:p>
          <a:p>
            <a:pPr marL="431801" lvl="1" indent="-215900">
              <a:lnSpc>
                <a:spcPts val="2800"/>
              </a:lnSpc>
              <a:buFont typeface="Arial"/>
              <a:buChar char="•"/>
            </a:pPr>
            <a:r>
              <a:rPr lang="en-US" sz="2000">
                <a:solidFill>
                  <a:srgbClr val="212423"/>
                </a:solidFill>
                <a:latin typeface="Montserrat Semi-Bold"/>
              </a:rPr>
              <a:t>Executive flats: ~$5023/sqm</a:t>
            </a:r>
          </a:p>
          <a:p>
            <a:pPr marL="431801" lvl="1" indent="-215900">
              <a:lnSpc>
                <a:spcPts val="2800"/>
              </a:lnSpc>
              <a:buFont typeface="Arial"/>
              <a:buChar char="•"/>
            </a:pPr>
            <a:r>
              <a:rPr lang="en-US" sz="2000">
                <a:solidFill>
                  <a:srgbClr val="212423"/>
                </a:solidFill>
                <a:latin typeface="Montserrat Semi-Bold"/>
              </a:rPr>
              <a:t>Multigeneration flats: ~$5284/sqm</a:t>
            </a:r>
          </a:p>
        </p:txBody>
      </p:sp>
      <p:sp>
        <p:nvSpPr>
          <p:cNvPr id="7" name="TextBox 7"/>
          <p:cNvSpPr txBox="1"/>
          <p:nvPr/>
        </p:nvSpPr>
        <p:spPr>
          <a:xfrm>
            <a:off x="99703" y="7104963"/>
            <a:ext cx="5172189" cy="10445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3 room flats hold the lowest price/sqm while 1 room flats hold the highest price/sqm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005079" y="1176749"/>
            <a:ext cx="12147230" cy="9012461"/>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FLOOR AREA SIZE BY TOWN &amp; FLAT TYPE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17</a:t>
            </a:r>
          </a:p>
        </p:txBody>
      </p:sp>
      <p:sp>
        <p:nvSpPr>
          <p:cNvPr id="5" name="TextBox 5"/>
          <p:cNvSpPr txBox="1"/>
          <p:nvPr/>
        </p:nvSpPr>
        <p:spPr>
          <a:xfrm>
            <a:off x="353298" y="1870075"/>
            <a:ext cx="5513510" cy="7388225"/>
          </a:xfrm>
          <a:prstGeom prst="rect">
            <a:avLst/>
          </a:prstGeom>
        </p:spPr>
        <p:txBody>
          <a:bodyPr lIns="0" tIns="0" rIns="0" bIns="0" rtlCol="0" anchor="t">
            <a:spAutoFit/>
          </a:bodyPr>
          <a:lstStyle/>
          <a:p>
            <a:pPr marL="431801" lvl="1" indent="-215900">
              <a:lnSpc>
                <a:spcPts val="2800"/>
              </a:lnSpc>
              <a:buFont typeface="Arial"/>
              <a:buChar char="•"/>
            </a:pPr>
            <a:r>
              <a:rPr lang="en-US" sz="2000" u="sng">
                <a:solidFill>
                  <a:srgbClr val="000000"/>
                </a:solidFill>
                <a:latin typeface="Montserrat Semi-Bold Bold"/>
              </a:rPr>
              <a:t>1 Room (no plot)</a:t>
            </a:r>
            <a:r>
              <a:rPr lang="en-US" sz="2000">
                <a:solidFill>
                  <a:srgbClr val="000000"/>
                </a:solidFill>
                <a:latin typeface="Montserrat Semi-Bold"/>
              </a:rPr>
              <a:t>: Only Bukit Merah has 1 room flats &amp; all flat sizes are the same.</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2 Room</a:t>
            </a:r>
            <a:r>
              <a:rPr lang="en-US" sz="2000" u="sng">
                <a:solidFill>
                  <a:srgbClr val="000000"/>
                </a:solidFill>
                <a:latin typeface="Montserrat Semi-Bold"/>
              </a:rPr>
              <a:t>: </a:t>
            </a:r>
            <a:r>
              <a:rPr lang="en-US" sz="2000">
                <a:solidFill>
                  <a:srgbClr val="000000"/>
                </a:solidFill>
                <a:latin typeface="Montserrat Semi-Bold"/>
              </a:rPr>
              <a:t>Central Area largest, Marine Parade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3 Room</a:t>
            </a:r>
            <a:r>
              <a:rPr lang="en-US" sz="2000">
                <a:solidFill>
                  <a:srgbClr val="000000"/>
                </a:solidFill>
                <a:latin typeface="Montserrat Semi-Bold Bold"/>
              </a:rPr>
              <a:t>: </a:t>
            </a:r>
            <a:r>
              <a:rPr lang="en-US" sz="2000">
                <a:solidFill>
                  <a:srgbClr val="000000"/>
                </a:solidFill>
                <a:latin typeface="Montserrat Semi-Bold"/>
              </a:rPr>
              <a:t>Tampines largest, Geylang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4 Room</a:t>
            </a:r>
            <a:r>
              <a:rPr lang="en-US" sz="2000">
                <a:solidFill>
                  <a:srgbClr val="000000"/>
                </a:solidFill>
                <a:latin typeface="Montserrat Semi-Bold Bold"/>
              </a:rPr>
              <a:t>:</a:t>
            </a:r>
            <a:r>
              <a:rPr lang="en-US" sz="2000">
                <a:solidFill>
                  <a:srgbClr val="000000"/>
                </a:solidFill>
                <a:latin typeface="Montserrat Semi-Bold"/>
              </a:rPr>
              <a:t> Pasir Ris largest, Marine Parade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5 Room</a:t>
            </a:r>
            <a:r>
              <a:rPr lang="en-US" sz="2000">
                <a:solidFill>
                  <a:srgbClr val="000000"/>
                </a:solidFill>
                <a:latin typeface="Montserrat Semi-Bold"/>
              </a:rPr>
              <a:t>: Pasir Ris largest, Central Area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Executive:</a:t>
            </a:r>
            <a:r>
              <a:rPr lang="en-US" sz="2000">
                <a:solidFill>
                  <a:srgbClr val="000000"/>
                </a:solidFill>
                <a:latin typeface="Montserrat Semi-Bold"/>
              </a:rPr>
              <a:t> Bukit Merah Largest, Punggol smallest</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Multigeneration</a:t>
            </a:r>
            <a:r>
              <a:rPr lang="en-US" sz="2000">
                <a:solidFill>
                  <a:srgbClr val="000000"/>
                </a:solidFill>
                <a:latin typeface="Montserrat Semi-Bold"/>
              </a:rPr>
              <a:t>: Yishun largest, Tampines smallest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19219" y="608330"/>
            <a:ext cx="12781556" cy="9483090"/>
          </a:xfrm>
          <a:prstGeom prst="rect">
            <a:avLst/>
          </a:prstGeom>
        </p:spPr>
      </p:pic>
      <p:sp>
        <p:nvSpPr>
          <p:cNvPr id="3" name="TextBox 3"/>
          <p:cNvSpPr txBox="1"/>
          <p:nvPr/>
        </p:nvSpPr>
        <p:spPr>
          <a:xfrm>
            <a:off x="0" y="-123825"/>
            <a:ext cx="16885005"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MEAN RESALE PRICE BY STOREY RANGE</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18</a:t>
            </a:r>
          </a:p>
        </p:txBody>
      </p:sp>
      <p:sp>
        <p:nvSpPr>
          <p:cNvPr id="5" name="TextBox 5"/>
          <p:cNvSpPr txBox="1"/>
          <p:nvPr/>
        </p:nvSpPr>
        <p:spPr>
          <a:xfrm>
            <a:off x="255228" y="4327567"/>
            <a:ext cx="5063991" cy="11423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Generally the higher the flat is located, the more expensive the flat.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46525" y="1330830"/>
            <a:ext cx="11933538" cy="8858380"/>
          </a:xfrm>
          <a:prstGeom prst="rect">
            <a:avLst/>
          </a:prstGeom>
        </p:spPr>
      </p:pic>
      <p:sp>
        <p:nvSpPr>
          <p:cNvPr id="3" name="TextBox 3"/>
          <p:cNvSpPr txBox="1"/>
          <p:nvPr/>
        </p:nvSpPr>
        <p:spPr>
          <a:xfrm>
            <a:off x="65672" y="-123825"/>
            <a:ext cx="18222328" cy="2294255"/>
          </a:xfrm>
          <a:prstGeom prst="rect">
            <a:avLst/>
          </a:prstGeom>
        </p:spPr>
        <p:txBody>
          <a:bodyPr lIns="0" tIns="0" rIns="0" bIns="0" rtlCol="0" anchor="t">
            <a:spAutoFit/>
          </a:bodyPr>
          <a:lstStyle/>
          <a:p>
            <a:pPr>
              <a:lnSpc>
                <a:spcPts val="6159"/>
              </a:lnSpc>
            </a:pPr>
            <a:r>
              <a:rPr lang="en-US" sz="3999">
                <a:solidFill>
                  <a:srgbClr val="FF3B00"/>
                </a:solidFill>
                <a:latin typeface="Montserrat Semi-Bold"/>
              </a:rPr>
              <a:t>EDA - </a:t>
            </a:r>
            <a:r>
              <a:rPr lang="en-US" sz="3999">
                <a:solidFill>
                  <a:srgbClr val="000000"/>
                </a:solidFill>
                <a:latin typeface="Montserrat Semi-Bold"/>
              </a:rPr>
              <a:t>RELATION BETWEEN LENGTH OF REMAINING LEASE &amp; RESALE PRICE</a:t>
            </a:r>
          </a:p>
          <a:p>
            <a:pPr>
              <a:lnSpc>
                <a:spcPts val="6159"/>
              </a:lnSpc>
              <a:spcBef>
                <a:spcPct val="0"/>
              </a:spcBef>
            </a:pPr>
            <a:endParaRPr lang="en-US" sz="3999">
              <a:solidFill>
                <a:srgbClr val="000000"/>
              </a:solidFill>
              <a:latin typeface="Montserrat Semi-Bold"/>
            </a:endParaRP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19</a:t>
            </a:r>
          </a:p>
        </p:txBody>
      </p:sp>
      <p:sp>
        <p:nvSpPr>
          <p:cNvPr id="5" name="TextBox 5"/>
          <p:cNvSpPr txBox="1"/>
          <p:nvPr/>
        </p:nvSpPr>
        <p:spPr>
          <a:xfrm>
            <a:off x="179018" y="2269855"/>
            <a:ext cx="6246525" cy="6609715"/>
          </a:xfrm>
          <a:prstGeom prst="rect">
            <a:avLst/>
          </a:prstGeom>
        </p:spPr>
        <p:txBody>
          <a:bodyPr lIns="0" tIns="0" rIns="0" bIns="0" rtlCol="0" anchor="t">
            <a:spAutoFit/>
          </a:bodyPr>
          <a:lstStyle/>
          <a:p>
            <a:pPr marL="431799" lvl="1" indent="-215899">
              <a:lnSpc>
                <a:spcPts val="3079"/>
              </a:lnSpc>
              <a:buFont typeface="Arial"/>
              <a:buChar char="•"/>
            </a:pPr>
            <a:r>
              <a:rPr lang="en-US" sz="1999">
                <a:solidFill>
                  <a:srgbClr val="000000"/>
                </a:solidFill>
                <a:latin typeface="Montserrat Semi-Bold"/>
              </a:rPr>
              <a:t>For 2-room,4-room and 5-room flats, newer flats are being transacted at higher prices than older flats on average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3-room flats generally follow the trend above, however, there are a significant number of older flats being transacted at higher prices than newer ones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For Executive Flats, older flats are being transacted at higher prices than newer flats on average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For 1-Room and Multigeneration Flats, there seem to be no relation between age of flat and resale price.</a:t>
            </a:r>
          </a:p>
          <a:p>
            <a:pPr>
              <a:lnSpc>
                <a:spcPts val="3079"/>
              </a:lnSpc>
            </a:pPr>
            <a:endParaRPr lang="en-US" sz="1999">
              <a:solidFill>
                <a:srgbClr val="000000"/>
              </a:solidFill>
              <a:latin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81116" y="5502867"/>
            <a:ext cx="9812816" cy="5554054"/>
          </a:xfrm>
          <a:prstGeom prst="rect">
            <a:avLst/>
          </a:prstGeom>
        </p:spPr>
      </p:pic>
      <p:sp>
        <p:nvSpPr>
          <p:cNvPr id="5" name="TextBox 5"/>
          <p:cNvSpPr txBox="1"/>
          <p:nvPr/>
        </p:nvSpPr>
        <p:spPr>
          <a:xfrm>
            <a:off x="1231994" y="443971"/>
            <a:ext cx="5445110" cy="649605"/>
          </a:xfrm>
          <a:prstGeom prst="rect">
            <a:avLst/>
          </a:prstGeom>
        </p:spPr>
        <p:txBody>
          <a:bodyPr lIns="0" tIns="0" rIns="0" bIns="0" rtlCol="0" anchor="t">
            <a:spAutoFit/>
          </a:bodyPr>
          <a:lstStyle/>
          <a:p>
            <a:pPr algn="just">
              <a:lnSpc>
                <a:spcPts val="4635"/>
              </a:lnSpc>
              <a:spcBef>
                <a:spcPct val="0"/>
              </a:spcBef>
            </a:pPr>
            <a:r>
              <a:rPr lang="en-US" sz="4500">
                <a:solidFill>
                  <a:srgbClr val="FA5422"/>
                </a:solidFill>
                <a:latin typeface="Poppins Medium"/>
              </a:rPr>
              <a:t>AGENDA</a:t>
            </a:r>
          </a:p>
        </p:txBody>
      </p:sp>
      <p:sp>
        <p:nvSpPr>
          <p:cNvPr id="6" name="TextBox 6"/>
          <p:cNvSpPr txBox="1"/>
          <p:nvPr/>
        </p:nvSpPr>
        <p:spPr>
          <a:xfrm>
            <a:off x="102871" y="1002982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02</a:t>
            </a:r>
          </a:p>
        </p:txBody>
      </p:sp>
      <p:sp>
        <p:nvSpPr>
          <p:cNvPr id="7" name="TextBox 7"/>
          <p:cNvSpPr txBox="1"/>
          <p:nvPr/>
        </p:nvSpPr>
        <p:spPr>
          <a:xfrm>
            <a:off x="1028700" y="1202997"/>
            <a:ext cx="11279161" cy="8540800"/>
          </a:xfrm>
          <a:prstGeom prst="rect">
            <a:avLst/>
          </a:prstGeom>
        </p:spPr>
        <p:txBody>
          <a:bodyPr lIns="0" tIns="0" rIns="0" bIns="0" rtlCol="0" anchor="t">
            <a:spAutoFit/>
          </a:bodyPr>
          <a:lstStyle/>
          <a:p>
            <a:pPr marL="474979" lvl="1" indent="-237490">
              <a:lnSpc>
                <a:spcPts val="3673"/>
              </a:lnSpc>
              <a:buFont typeface="Arial"/>
              <a:buChar char="•"/>
            </a:pPr>
            <a:r>
              <a:rPr lang="en-US" sz="2199" dirty="0">
                <a:solidFill>
                  <a:srgbClr val="000000"/>
                </a:solidFill>
                <a:latin typeface="Montserrat Semi-Bold Bold"/>
              </a:rPr>
              <a:t>Overview </a:t>
            </a:r>
          </a:p>
          <a:p>
            <a:pPr marL="474979" lvl="1" indent="-237490">
              <a:lnSpc>
                <a:spcPts val="3673"/>
              </a:lnSpc>
              <a:buFont typeface="Arial"/>
              <a:buChar char="•"/>
            </a:pPr>
            <a:r>
              <a:rPr lang="en-US" sz="2199" dirty="0">
                <a:solidFill>
                  <a:srgbClr val="000000"/>
                </a:solidFill>
                <a:latin typeface="Montserrat Semi-Bold Bold"/>
              </a:rPr>
              <a:t>Problem Statement</a:t>
            </a:r>
          </a:p>
          <a:p>
            <a:pPr marL="474979" lvl="1" indent="-237490">
              <a:lnSpc>
                <a:spcPts val="3673"/>
              </a:lnSpc>
              <a:buFont typeface="Arial"/>
              <a:buChar char="•"/>
            </a:pPr>
            <a:r>
              <a:rPr lang="en-US" sz="2199" dirty="0">
                <a:solidFill>
                  <a:srgbClr val="000000"/>
                </a:solidFill>
                <a:latin typeface="Montserrat Semi-Bold Bold"/>
              </a:rPr>
              <a:t>Workflow to tackling problem</a:t>
            </a:r>
          </a:p>
          <a:p>
            <a:pPr marL="474979" lvl="1" indent="-237490">
              <a:lnSpc>
                <a:spcPts val="3673"/>
              </a:lnSpc>
              <a:buFont typeface="Arial"/>
              <a:buChar char="•"/>
            </a:pPr>
            <a:r>
              <a:rPr lang="en-US" sz="2199" dirty="0">
                <a:solidFill>
                  <a:srgbClr val="000000"/>
                </a:solidFill>
                <a:latin typeface="Montserrat Semi-Bold Bold"/>
              </a:rPr>
              <a:t>Data Pre-processing</a:t>
            </a:r>
          </a:p>
          <a:p>
            <a:pPr marL="474979" lvl="1" indent="-237490">
              <a:lnSpc>
                <a:spcPts val="3673"/>
              </a:lnSpc>
              <a:buFont typeface="Arial"/>
              <a:buChar char="•"/>
            </a:pPr>
            <a:r>
              <a:rPr lang="en-US" sz="2199" dirty="0">
                <a:solidFill>
                  <a:srgbClr val="000000"/>
                </a:solidFill>
                <a:latin typeface="Montserrat Semi-Bold Bold"/>
              </a:rPr>
              <a:t>Exploratory Data Analysis</a:t>
            </a:r>
          </a:p>
          <a:p>
            <a:pPr marL="474979" lvl="1" indent="-237490">
              <a:lnSpc>
                <a:spcPts val="3673"/>
              </a:lnSpc>
              <a:buFont typeface="Arial"/>
              <a:buChar char="•"/>
            </a:pPr>
            <a:r>
              <a:rPr lang="en-US" sz="2199" dirty="0">
                <a:solidFill>
                  <a:srgbClr val="000000"/>
                </a:solidFill>
                <a:latin typeface="Montserrat Semi-Bold Bold"/>
              </a:rPr>
              <a:t>Machine Learning Models</a:t>
            </a:r>
            <a:endParaRPr lang="en-US" sz="2199" dirty="0">
              <a:solidFill>
                <a:srgbClr val="000000"/>
              </a:solidFill>
              <a:latin typeface="Montserrat Semi-Bold"/>
            </a:endParaRPr>
          </a:p>
          <a:p>
            <a:pPr marL="949959" lvl="2" indent="-316653">
              <a:lnSpc>
                <a:spcPts val="3673"/>
              </a:lnSpc>
              <a:buFont typeface="Arial"/>
              <a:buChar char="•"/>
            </a:pPr>
            <a:r>
              <a:rPr lang="en-US" sz="2199" dirty="0">
                <a:solidFill>
                  <a:srgbClr val="000000"/>
                </a:solidFill>
                <a:latin typeface="Montserrat Semi-Bold"/>
              </a:rPr>
              <a:t>Linear Regression Model</a:t>
            </a:r>
          </a:p>
          <a:p>
            <a:pPr marL="949959" lvl="2" indent="-316653">
              <a:lnSpc>
                <a:spcPts val="3673"/>
              </a:lnSpc>
              <a:buFont typeface="Arial"/>
              <a:buChar char="•"/>
            </a:pPr>
            <a:r>
              <a:rPr lang="en-US" sz="2199" dirty="0">
                <a:solidFill>
                  <a:srgbClr val="000000"/>
                </a:solidFill>
                <a:latin typeface="Montserrat Semi-Bold"/>
              </a:rPr>
              <a:t>Lasso Regression Model</a:t>
            </a:r>
          </a:p>
          <a:p>
            <a:pPr marL="949959" lvl="2" indent="-316653">
              <a:lnSpc>
                <a:spcPts val="3673"/>
              </a:lnSpc>
              <a:buFont typeface="Arial"/>
              <a:buChar char="•"/>
            </a:pPr>
            <a:r>
              <a:rPr lang="en-US" sz="2199" dirty="0">
                <a:solidFill>
                  <a:srgbClr val="000000"/>
                </a:solidFill>
                <a:latin typeface="Montserrat Semi-Bold"/>
              </a:rPr>
              <a:t>Ridge Regression Model</a:t>
            </a:r>
          </a:p>
          <a:p>
            <a:pPr marL="949959" lvl="2" indent="-316653">
              <a:lnSpc>
                <a:spcPts val="3673"/>
              </a:lnSpc>
              <a:buFont typeface="Arial"/>
              <a:buChar char="•"/>
            </a:pPr>
            <a:r>
              <a:rPr lang="en-US" sz="2199" dirty="0" err="1">
                <a:solidFill>
                  <a:srgbClr val="000000"/>
                </a:solidFill>
                <a:latin typeface="Montserrat Semi-Bold"/>
              </a:rPr>
              <a:t>ElasticNet</a:t>
            </a:r>
            <a:r>
              <a:rPr lang="en-US" sz="2199" dirty="0">
                <a:solidFill>
                  <a:srgbClr val="000000"/>
                </a:solidFill>
                <a:latin typeface="Montserrat Semi-Bold"/>
              </a:rPr>
              <a:t> Model </a:t>
            </a:r>
          </a:p>
          <a:p>
            <a:pPr marL="949959" lvl="2" indent="-316653">
              <a:lnSpc>
                <a:spcPts val="3673"/>
              </a:lnSpc>
              <a:buFont typeface="Arial"/>
              <a:buChar char="•"/>
            </a:pPr>
            <a:r>
              <a:rPr lang="en-US" sz="2199" dirty="0">
                <a:solidFill>
                  <a:srgbClr val="000000"/>
                </a:solidFill>
                <a:latin typeface="Montserrat Semi-Bold"/>
              </a:rPr>
              <a:t>Random Forest Model</a:t>
            </a:r>
          </a:p>
          <a:p>
            <a:pPr marL="949959" lvl="2" indent="-316653">
              <a:lnSpc>
                <a:spcPts val="3673"/>
              </a:lnSpc>
              <a:buFont typeface="Arial"/>
              <a:buChar char="•"/>
            </a:pPr>
            <a:r>
              <a:rPr lang="en-US" sz="2199" dirty="0">
                <a:solidFill>
                  <a:srgbClr val="000000"/>
                </a:solidFill>
                <a:latin typeface="Montserrat Semi-Bold"/>
              </a:rPr>
              <a:t>Support Vector </a:t>
            </a:r>
            <a:r>
              <a:rPr lang="en-US" sz="2199" dirty="0" err="1">
                <a:solidFill>
                  <a:srgbClr val="000000"/>
                </a:solidFill>
                <a:latin typeface="Montserrat Semi-Bold"/>
              </a:rPr>
              <a:t>Regressor</a:t>
            </a:r>
            <a:r>
              <a:rPr lang="en-US" sz="2199" dirty="0">
                <a:solidFill>
                  <a:srgbClr val="000000"/>
                </a:solidFill>
                <a:latin typeface="Montserrat Semi-Bold"/>
              </a:rPr>
              <a:t> Model</a:t>
            </a:r>
          </a:p>
          <a:p>
            <a:pPr marL="949959" lvl="2" indent="-316653">
              <a:lnSpc>
                <a:spcPts val="3673"/>
              </a:lnSpc>
              <a:buFont typeface="Arial"/>
              <a:buChar char="•"/>
            </a:pPr>
            <a:r>
              <a:rPr lang="en-US" sz="2199" dirty="0">
                <a:solidFill>
                  <a:srgbClr val="000000"/>
                </a:solidFill>
                <a:latin typeface="Montserrat Semi-Bold"/>
              </a:rPr>
              <a:t>Gradient Boosting</a:t>
            </a:r>
          </a:p>
          <a:p>
            <a:pPr marL="949959" lvl="2" indent="-316653">
              <a:lnSpc>
                <a:spcPts val="3673"/>
              </a:lnSpc>
              <a:buFont typeface="Arial"/>
              <a:buChar char="•"/>
            </a:pPr>
            <a:r>
              <a:rPr lang="en-US" sz="2199" dirty="0" err="1">
                <a:solidFill>
                  <a:srgbClr val="000000"/>
                </a:solidFill>
                <a:latin typeface="Montserrat Semi-Bold"/>
              </a:rPr>
              <a:t>XGBoost</a:t>
            </a:r>
            <a:r>
              <a:rPr lang="en-US" sz="2199" dirty="0">
                <a:solidFill>
                  <a:srgbClr val="000000"/>
                </a:solidFill>
                <a:latin typeface="Montserrat Semi-Bold"/>
              </a:rPr>
              <a:t> </a:t>
            </a:r>
          </a:p>
          <a:p>
            <a:pPr marL="474979" lvl="1" indent="-237490">
              <a:lnSpc>
                <a:spcPts val="3673"/>
              </a:lnSpc>
              <a:buFont typeface="Arial"/>
              <a:buChar char="•"/>
            </a:pPr>
            <a:r>
              <a:rPr lang="en-US" sz="2199" dirty="0">
                <a:solidFill>
                  <a:srgbClr val="000000"/>
                </a:solidFill>
                <a:latin typeface="Montserrat Semi-Bold Bold"/>
              </a:rPr>
              <a:t>Models Comparison</a:t>
            </a:r>
          </a:p>
          <a:p>
            <a:pPr marL="474979" lvl="1" indent="-237490">
              <a:lnSpc>
                <a:spcPts val="3673"/>
              </a:lnSpc>
              <a:buFont typeface="Arial"/>
              <a:buChar char="•"/>
            </a:pPr>
            <a:r>
              <a:rPr lang="en-US" sz="2199" dirty="0">
                <a:solidFill>
                  <a:srgbClr val="000000"/>
                </a:solidFill>
                <a:latin typeface="Montserrat Semi-Bold Bold"/>
              </a:rPr>
              <a:t>HDB Price Predictor</a:t>
            </a:r>
          </a:p>
          <a:p>
            <a:pPr marL="474979" lvl="1" indent="-237490">
              <a:lnSpc>
                <a:spcPts val="3673"/>
              </a:lnSpc>
              <a:buFont typeface="Arial"/>
              <a:buChar char="•"/>
            </a:pPr>
            <a:r>
              <a:rPr lang="en-US" sz="2199" dirty="0">
                <a:solidFill>
                  <a:srgbClr val="000000"/>
                </a:solidFill>
                <a:latin typeface="Montserrat Semi-Bold Bold"/>
              </a:rPr>
              <a:t>Challenges </a:t>
            </a:r>
          </a:p>
          <a:p>
            <a:pPr marL="474979" lvl="1" indent="-237490">
              <a:lnSpc>
                <a:spcPts val="3673"/>
              </a:lnSpc>
              <a:buFont typeface="Arial"/>
              <a:buChar char="•"/>
            </a:pPr>
            <a:r>
              <a:rPr lang="en-US" sz="2199" dirty="0">
                <a:solidFill>
                  <a:srgbClr val="000000"/>
                </a:solidFill>
                <a:latin typeface="Montserrat Semi-Bold Bold"/>
              </a:rPr>
              <a:t>Conclusion of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13682" y="1389380"/>
            <a:ext cx="10604216" cy="7871612"/>
          </a:xfrm>
          <a:prstGeom prst="rect">
            <a:avLst/>
          </a:prstGeom>
        </p:spPr>
      </p:pic>
      <p:sp>
        <p:nvSpPr>
          <p:cNvPr id="3" name="TextBox 3"/>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EDA - </a:t>
            </a:r>
            <a:r>
              <a:rPr lang="en-US" sz="3999">
                <a:solidFill>
                  <a:srgbClr val="000000"/>
                </a:solidFill>
                <a:latin typeface="Montserrat Semi-Bold"/>
              </a:rPr>
              <a:t>RELATION BETWEEN LENGTH OF REMAINING LEASE &amp; PRICE PER SQM</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20</a:t>
            </a:r>
          </a:p>
        </p:txBody>
      </p:sp>
      <p:sp>
        <p:nvSpPr>
          <p:cNvPr id="5" name="TextBox 5"/>
          <p:cNvSpPr txBox="1"/>
          <p:nvPr/>
        </p:nvSpPr>
        <p:spPr>
          <a:xfrm>
            <a:off x="217388" y="3245595"/>
            <a:ext cx="6931366" cy="27044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Newer flats tend to have a higher price per sqm for all flats besides Executive, Multigeneration &amp; 1 Room Flats.</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For the 3 exceptions, older flats command a higher price per sqm.</a:t>
            </a:r>
          </a:p>
          <a:p>
            <a:pPr>
              <a:lnSpc>
                <a:spcPts val="3080"/>
              </a:lnSpc>
            </a:pPr>
            <a:endParaRPr lang="en-US" sz="2000">
              <a:solidFill>
                <a:srgbClr val="000000"/>
              </a:solidFill>
              <a:latin typeface="Montserrat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srcRect/>
          <a:stretch>
            <a:fillRect/>
          </a:stretch>
        </p:blipFill>
        <p:spPr>
          <a:xfrm>
            <a:off x="9736164" y="5909093"/>
            <a:ext cx="9132407" cy="4377907"/>
          </a:xfrm>
          <a:prstGeom prst="rect">
            <a:avLst/>
          </a:prstGeom>
        </p:spPr>
      </p:pic>
      <p:sp>
        <p:nvSpPr>
          <p:cNvPr id="5" name="TextBox 5"/>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MACHINE LEARNING MODELS</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BEFORE WE START </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22</a:t>
            </a:r>
          </a:p>
        </p:txBody>
      </p:sp>
      <p:grpSp>
        <p:nvGrpSpPr>
          <p:cNvPr id="4" name="Group 4"/>
          <p:cNvGrpSpPr/>
          <p:nvPr/>
        </p:nvGrpSpPr>
        <p:grpSpPr>
          <a:xfrm>
            <a:off x="1028700" y="924890"/>
            <a:ext cx="6689869" cy="3918673"/>
            <a:chOff x="0" y="0"/>
            <a:chExt cx="8919825" cy="5224898"/>
          </a:xfrm>
        </p:grpSpPr>
        <p:sp>
          <p:nvSpPr>
            <p:cNvPr id="5" name="TextBox 5"/>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Machine Learning Models Used:</a:t>
              </a:r>
            </a:p>
          </p:txBody>
        </p:sp>
        <p:sp>
          <p:nvSpPr>
            <p:cNvPr id="6" name="TextBox 6"/>
            <p:cNvSpPr txBox="1"/>
            <p:nvPr/>
          </p:nvSpPr>
          <p:spPr>
            <a:xfrm>
              <a:off x="0" y="1025431"/>
              <a:ext cx="8919825" cy="41994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Linear Regression Model</a:t>
              </a:r>
            </a:p>
            <a:p>
              <a:pPr marL="431801" lvl="1" indent="-215900">
                <a:lnSpc>
                  <a:spcPts val="2800"/>
                </a:lnSpc>
                <a:buFont typeface="Arial"/>
                <a:buChar char="•"/>
              </a:pPr>
              <a:r>
                <a:rPr lang="en-US" sz="2000">
                  <a:solidFill>
                    <a:srgbClr val="000000"/>
                  </a:solidFill>
                  <a:latin typeface="Montserrat Semi-Bold"/>
                </a:rPr>
                <a:t>Lasso Regression Model</a:t>
              </a:r>
            </a:p>
            <a:p>
              <a:pPr marL="431801" lvl="1" indent="-215900">
                <a:lnSpc>
                  <a:spcPts val="2800"/>
                </a:lnSpc>
                <a:buFont typeface="Arial"/>
                <a:buChar char="•"/>
              </a:pPr>
              <a:r>
                <a:rPr lang="en-US" sz="2000">
                  <a:solidFill>
                    <a:srgbClr val="000000"/>
                  </a:solidFill>
                  <a:latin typeface="Montserrat Semi-Bold"/>
                </a:rPr>
                <a:t>Ridge Regression Model</a:t>
              </a:r>
            </a:p>
            <a:p>
              <a:pPr marL="431801" lvl="1" indent="-215900">
                <a:lnSpc>
                  <a:spcPts val="2800"/>
                </a:lnSpc>
                <a:buFont typeface="Arial"/>
                <a:buChar char="•"/>
              </a:pPr>
              <a:r>
                <a:rPr lang="en-US" sz="2000">
                  <a:solidFill>
                    <a:srgbClr val="000000"/>
                  </a:solidFill>
                  <a:latin typeface="Montserrat Semi-Bold"/>
                </a:rPr>
                <a:t>ElasticNet Model </a:t>
              </a:r>
            </a:p>
            <a:p>
              <a:pPr marL="431801" lvl="1" indent="-215900">
                <a:lnSpc>
                  <a:spcPts val="2800"/>
                </a:lnSpc>
                <a:buFont typeface="Arial"/>
                <a:buChar char="•"/>
              </a:pPr>
              <a:r>
                <a:rPr lang="en-US" sz="2000">
                  <a:solidFill>
                    <a:srgbClr val="000000"/>
                  </a:solidFill>
                  <a:latin typeface="Montserrat Semi-Bold"/>
                </a:rPr>
                <a:t>Random Forest Model</a:t>
              </a:r>
            </a:p>
            <a:p>
              <a:pPr marL="431801" lvl="1" indent="-215900">
                <a:lnSpc>
                  <a:spcPts val="2800"/>
                </a:lnSpc>
                <a:buFont typeface="Arial"/>
                <a:buChar char="•"/>
              </a:pPr>
              <a:r>
                <a:rPr lang="en-US" sz="2000">
                  <a:solidFill>
                    <a:srgbClr val="000000"/>
                  </a:solidFill>
                  <a:latin typeface="Montserrat Semi-Bold"/>
                </a:rPr>
                <a:t>Support Vector Regressor Model</a:t>
              </a:r>
            </a:p>
            <a:p>
              <a:pPr marL="431801" lvl="1" indent="-215900">
                <a:lnSpc>
                  <a:spcPts val="2800"/>
                </a:lnSpc>
                <a:buFont typeface="Arial"/>
                <a:buChar char="•"/>
              </a:pPr>
              <a:r>
                <a:rPr lang="en-US" sz="2000">
                  <a:solidFill>
                    <a:srgbClr val="000000"/>
                  </a:solidFill>
                  <a:latin typeface="Montserrat Semi-Bold"/>
                </a:rPr>
                <a:t>Gradient Boosting</a:t>
              </a:r>
            </a:p>
            <a:p>
              <a:pPr marL="431801" lvl="1" indent="-215900">
                <a:lnSpc>
                  <a:spcPts val="2800"/>
                </a:lnSpc>
                <a:buFont typeface="Arial"/>
                <a:buChar char="•"/>
              </a:pPr>
              <a:r>
                <a:rPr lang="en-US" sz="2000">
                  <a:solidFill>
                    <a:srgbClr val="000000"/>
                  </a:solidFill>
                  <a:latin typeface="Montserrat Semi-Bold"/>
                </a:rPr>
                <a:t>XGBoost</a:t>
              </a:r>
            </a:p>
            <a:p>
              <a:pPr>
                <a:lnSpc>
                  <a:spcPts val="2800"/>
                </a:lnSpc>
              </a:pPr>
              <a:endParaRPr lang="en-US" sz="2000">
                <a:solidFill>
                  <a:srgbClr val="000000"/>
                </a:solidFill>
                <a:latin typeface="Montserrat Semi-Bold"/>
              </a:endParaRPr>
            </a:p>
          </p:txBody>
        </p:sp>
      </p:grpSp>
      <p:sp>
        <p:nvSpPr>
          <p:cNvPr id="7" name="TextBox 7"/>
          <p:cNvSpPr txBox="1"/>
          <p:nvPr/>
        </p:nvSpPr>
        <p:spPr>
          <a:xfrm>
            <a:off x="12222622" y="2116451"/>
            <a:ext cx="3277980" cy="317349"/>
          </a:xfrm>
          <a:prstGeom prst="rect">
            <a:avLst/>
          </a:prstGeom>
        </p:spPr>
        <p:txBody>
          <a:bodyPr lIns="0" tIns="0" rIns="0" bIns="0" rtlCol="0" anchor="t">
            <a:spAutoFit/>
          </a:bodyPr>
          <a:lstStyle/>
          <a:p>
            <a:pPr algn="ctr">
              <a:lnSpc>
                <a:spcPts val="2632"/>
              </a:lnSpc>
            </a:pPr>
            <a:endParaRPr/>
          </a:p>
        </p:txBody>
      </p:sp>
      <p:grpSp>
        <p:nvGrpSpPr>
          <p:cNvPr id="8" name="Group 8"/>
          <p:cNvGrpSpPr/>
          <p:nvPr/>
        </p:nvGrpSpPr>
        <p:grpSpPr>
          <a:xfrm>
            <a:off x="1028700" y="5366387"/>
            <a:ext cx="6689869" cy="2861398"/>
            <a:chOff x="0" y="0"/>
            <a:chExt cx="8919825" cy="3815198"/>
          </a:xfrm>
        </p:grpSpPr>
        <p:sp>
          <p:nvSpPr>
            <p:cNvPr id="9" name="TextBox 9"/>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Features Used:</a:t>
              </a:r>
            </a:p>
          </p:txBody>
        </p:sp>
        <p:sp>
          <p:nvSpPr>
            <p:cNvPr id="10" name="TextBox 10"/>
            <p:cNvSpPr txBox="1"/>
            <p:nvPr/>
          </p:nvSpPr>
          <p:spPr>
            <a:xfrm>
              <a:off x="0" y="1025431"/>
              <a:ext cx="8919825" cy="27897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Town</a:t>
              </a:r>
            </a:p>
            <a:p>
              <a:pPr marL="431801" lvl="1" indent="-215900">
                <a:lnSpc>
                  <a:spcPts val="2800"/>
                </a:lnSpc>
                <a:buFont typeface="Arial"/>
                <a:buChar char="•"/>
              </a:pPr>
              <a:r>
                <a:rPr lang="en-US" sz="2000">
                  <a:solidFill>
                    <a:srgbClr val="000000"/>
                  </a:solidFill>
                  <a:latin typeface="Montserrat Semi-Bold"/>
                </a:rPr>
                <a:t>Flat Type</a:t>
              </a:r>
            </a:p>
            <a:p>
              <a:pPr marL="431801" lvl="1" indent="-215900">
                <a:lnSpc>
                  <a:spcPts val="2800"/>
                </a:lnSpc>
                <a:buFont typeface="Arial"/>
                <a:buChar char="•"/>
              </a:pPr>
              <a:r>
                <a:rPr lang="en-US" sz="2000">
                  <a:solidFill>
                    <a:srgbClr val="000000"/>
                  </a:solidFill>
                  <a:latin typeface="Montserrat Semi-Bold"/>
                </a:rPr>
                <a:t>Storey Range</a:t>
              </a:r>
            </a:p>
            <a:p>
              <a:pPr marL="431801" lvl="1" indent="-215900">
                <a:lnSpc>
                  <a:spcPts val="2800"/>
                </a:lnSpc>
                <a:buFont typeface="Arial"/>
                <a:buChar char="•"/>
              </a:pPr>
              <a:r>
                <a:rPr lang="en-US" sz="2000">
                  <a:solidFill>
                    <a:srgbClr val="000000"/>
                  </a:solidFill>
                  <a:latin typeface="Montserrat Semi-Bold"/>
                </a:rPr>
                <a:t>Floor Area in sqm</a:t>
              </a:r>
            </a:p>
            <a:p>
              <a:pPr marL="431801" lvl="1" indent="-215900">
                <a:lnSpc>
                  <a:spcPts val="2800"/>
                </a:lnSpc>
                <a:buFont typeface="Arial"/>
                <a:buChar char="•"/>
              </a:pPr>
              <a:r>
                <a:rPr lang="en-US" sz="2000">
                  <a:solidFill>
                    <a:srgbClr val="000000"/>
                  </a:solidFill>
                  <a:latin typeface="Montserrat Semi-Bold"/>
                </a:rPr>
                <a:t>Remaining Lease in Years</a:t>
              </a:r>
            </a:p>
            <a:p>
              <a:pPr>
                <a:lnSpc>
                  <a:spcPts val="2800"/>
                </a:lnSpc>
              </a:pPr>
              <a:endParaRPr lang="en-US" sz="2000">
                <a:solidFill>
                  <a:srgbClr val="000000"/>
                </a:solidFill>
                <a:latin typeface="Montserrat Semi-Bold"/>
              </a:endParaRPr>
            </a:p>
          </p:txBody>
        </p:sp>
      </p:grpSp>
      <p:grpSp>
        <p:nvGrpSpPr>
          <p:cNvPr id="11" name="Group 11"/>
          <p:cNvGrpSpPr/>
          <p:nvPr/>
        </p:nvGrpSpPr>
        <p:grpSpPr>
          <a:xfrm>
            <a:off x="9290764" y="1028700"/>
            <a:ext cx="6689869" cy="1804123"/>
            <a:chOff x="0" y="0"/>
            <a:chExt cx="8919825" cy="2405498"/>
          </a:xfrm>
        </p:grpSpPr>
        <p:sp>
          <p:nvSpPr>
            <p:cNvPr id="12" name="TextBox 12"/>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Train Test Split Data:</a:t>
              </a:r>
            </a:p>
          </p:txBody>
        </p:sp>
        <p:sp>
          <p:nvSpPr>
            <p:cNvPr id="13" name="TextBox 13"/>
            <p:cNvSpPr txBox="1"/>
            <p:nvPr/>
          </p:nvSpPr>
          <p:spPr>
            <a:xfrm>
              <a:off x="0" y="1025431"/>
              <a:ext cx="8919825" cy="13800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Train Data - 80%</a:t>
              </a:r>
            </a:p>
            <a:p>
              <a:pPr marL="431801" lvl="1" indent="-215900">
                <a:lnSpc>
                  <a:spcPts val="2800"/>
                </a:lnSpc>
                <a:buFont typeface="Arial"/>
                <a:buChar char="•"/>
              </a:pPr>
              <a:r>
                <a:rPr lang="en-US" sz="2000">
                  <a:solidFill>
                    <a:srgbClr val="000000"/>
                  </a:solidFill>
                  <a:latin typeface="Montserrat Semi-Bold"/>
                </a:rPr>
                <a:t>Test Data - 20%</a:t>
              </a:r>
            </a:p>
            <a:p>
              <a:pPr>
                <a:lnSpc>
                  <a:spcPts val="2800"/>
                </a:lnSpc>
              </a:pPr>
              <a:endParaRPr lang="en-US" sz="2000">
                <a:solidFill>
                  <a:srgbClr val="000000"/>
                </a:solidFill>
                <a:latin typeface="Montserrat Semi-Bold"/>
              </a:endParaRPr>
            </a:p>
          </p:txBody>
        </p:sp>
      </p:grpSp>
      <p:grpSp>
        <p:nvGrpSpPr>
          <p:cNvPr id="14" name="Group 14"/>
          <p:cNvGrpSpPr/>
          <p:nvPr/>
        </p:nvGrpSpPr>
        <p:grpSpPr>
          <a:xfrm>
            <a:off x="9290764" y="5366387"/>
            <a:ext cx="6689869" cy="1804123"/>
            <a:chOff x="0" y="0"/>
            <a:chExt cx="8919825" cy="2405498"/>
          </a:xfrm>
        </p:grpSpPr>
        <p:sp>
          <p:nvSpPr>
            <p:cNvPr id="15" name="TextBox 15"/>
            <p:cNvSpPr txBox="1"/>
            <p:nvPr/>
          </p:nvSpPr>
          <p:spPr>
            <a:xfrm>
              <a:off x="0" y="-66675"/>
              <a:ext cx="8919825"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Metric Used:</a:t>
              </a:r>
            </a:p>
          </p:txBody>
        </p:sp>
        <p:sp>
          <p:nvSpPr>
            <p:cNvPr id="16" name="TextBox 16"/>
            <p:cNvSpPr txBox="1"/>
            <p:nvPr/>
          </p:nvSpPr>
          <p:spPr>
            <a:xfrm>
              <a:off x="0" y="1025431"/>
              <a:ext cx="8919825" cy="13800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a:rPr>
                <a:t>RMSE</a:t>
              </a:r>
            </a:p>
            <a:p>
              <a:pPr marL="431801" lvl="1" indent="-215900">
                <a:lnSpc>
                  <a:spcPts val="2800"/>
                </a:lnSpc>
                <a:buFont typeface="Arial"/>
                <a:buChar char="•"/>
              </a:pPr>
              <a:r>
                <a:rPr lang="en-US" sz="2000">
                  <a:solidFill>
                    <a:srgbClr val="000000"/>
                  </a:solidFill>
                  <a:latin typeface="Montserrat Semi-Bold"/>
                </a:rPr>
                <a:t>R2 Score</a:t>
              </a:r>
            </a:p>
            <a:p>
              <a:pPr>
                <a:lnSpc>
                  <a:spcPts val="2800"/>
                </a:lnSpc>
              </a:pPr>
              <a:endParaRPr lang="en-US" sz="2000">
                <a:solidFill>
                  <a:srgbClr val="000000"/>
                </a:solidFill>
                <a:latin typeface="Montserrat Semi-Bol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63887" y="6125775"/>
            <a:ext cx="8207632" cy="3439615"/>
          </a:xfrm>
          <a:prstGeom prst="rect">
            <a:avLst/>
          </a:prstGeom>
        </p:spPr>
      </p:pic>
      <p:pic>
        <p:nvPicPr>
          <p:cNvPr id="3" name="Picture 3"/>
          <p:cNvPicPr>
            <a:picLocks noChangeAspect="1"/>
          </p:cNvPicPr>
          <p:nvPr/>
        </p:nvPicPr>
        <p:blipFill>
          <a:blip r:embed="rId3"/>
          <a:srcRect t="32917" b="55960"/>
          <a:stretch>
            <a:fillRect/>
          </a:stretch>
        </p:blipFill>
        <p:spPr>
          <a:xfrm rot="5400000">
            <a:off x="5188270" y="5324254"/>
            <a:ext cx="6838535" cy="217300"/>
          </a:xfrm>
          <a:prstGeom prst="rect">
            <a:avLst/>
          </a:prstGeom>
        </p:spPr>
      </p:pic>
      <p:sp>
        <p:nvSpPr>
          <p:cNvPr id="4" name="TextBox 4"/>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BEFORE WE START - CONSIDERATIONS FOR A GOOD METRIC</a:t>
            </a:r>
          </a:p>
        </p:txBody>
      </p:sp>
      <p:sp>
        <p:nvSpPr>
          <p:cNvPr id="5" name="TextBox 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23</a:t>
            </a:r>
          </a:p>
        </p:txBody>
      </p:sp>
      <p:grpSp>
        <p:nvGrpSpPr>
          <p:cNvPr id="6" name="Group 6"/>
          <p:cNvGrpSpPr/>
          <p:nvPr/>
        </p:nvGrpSpPr>
        <p:grpSpPr>
          <a:xfrm>
            <a:off x="852706" y="1902300"/>
            <a:ext cx="6998482" cy="3918673"/>
            <a:chOff x="0" y="0"/>
            <a:chExt cx="9331309" cy="5224898"/>
          </a:xfrm>
        </p:grpSpPr>
        <p:sp>
          <p:nvSpPr>
            <p:cNvPr id="7" name="TextBox 7"/>
            <p:cNvSpPr txBox="1"/>
            <p:nvPr/>
          </p:nvSpPr>
          <p:spPr>
            <a:xfrm>
              <a:off x="0" y="-66675"/>
              <a:ext cx="9331309"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RMSE (Root Mean Squared Error) :</a:t>
              </a:r>
            </a:p>
          </p:txBody>
        </p:sp>
        <p:sp>
          <p:nvSpPr>
            <p:cNvPr id="8" name="TextBox 8"/>
            <p:cNvSpPr txBox="1"/>
            <p:nvPr/>
          </p:nvSpPr>
          <p:spPr>
            <a:xfrm>
              <a:off x="0" y="1025431"/>
              <a:ext cx="9331309" cy="4199467"/>
            </a:xfrm>
            <a:prstGeom prst="rect">
              <a:avLst/>
            </a:prstGeom>
          </p:spPr>
          <p:txBody>
            <a:bodyPr lIns="0" tIns="0" rIns="0" bIns="0" rtlCol="0" anchor="t">
              <a:spAutoFit/>
            </a:bodyPr>
            <a:lstStyle/>
            <a:p>
              <a:pPr marL="431801" lvl="1" indent="-215900">
                <a:lnSpc>
                  <a:spcPts val="2800"/>
                </a:lnSpc>
                <a:buFont typeface="Arial"/>
                <a:buChar char="•"/>
              </a:pPr>
              <a:r>
                <a:rPr lang="en-US" sz="2000" u="sng">
                  <a:solidFill>
                    <a:srgbClr val="000000"/>
                  </a:solidFill>
                  <a:latin typeface="Montserrat Semi-Bold Ultra-Bold"/>
                </a:rPr>
                <a:t>Should RMSE be high or low?</a:t>
              </a:r>
            </a:p>
            <a:p>
              <a:pPr marL="863601" lvl="2" indent="-287867">
                <a:lnSpc>
                  <a:spcPts val="2800"/>
                </a:lnSpc>
                <a:buFont typeface="Arial"/>
                <a:buChar char="⚬"/>
              </a:pPr>
              <a:r>
                <a:rPr lang="en-US" sz="2000">
                  <a:solidFill>
                    <a:srgbClr val="000000"/>
                  </a:solidFill>
                  <a:latin typeface="Montserrat Semi-Bold"/>
                </a:rPr>
                <a:t>RMSE is a metric which ranges from 0 to infinity, where the closer the score is to 0 the better performing the model is. Therefore, the RMSE value should be as low as possible.</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Ultra-Bold"/>
                </a:rPr>
                <a:t>What is a good RMSE value?</a:t>
              </a:r>
            </a:p>
            <a:p>
              <a:pPr marL="863601" lvl="2" indent="-287867">
                <a:lnSpc>
                  <a:spcPts val="2800"/>
                </a:lnSpc>
                <a:buFont typeface="Arial"/>
                <a:buChar char="⚬"/>
              </a:pPr>
              <a:r>
                <a:rPr lang="en-US" sz="2000">
                  <a:solidFill>
                    <a:srgbClr val="000000"/>
                  </a:solidFill>
                  <a:latin typeface="Montserrat Semi-Bold"/>
                </a:rPr>
                <a:t>The closer RMSE is to 0, the more accurate the model is. </a:t>
              </a:r>
            </a:p>
          </p:txBody>
        </p:sp>
      </p:grpSp>
      <p:sp>
        <p:nvSpPr>
          <p:cNvPr id="9" name="TextBox 9"/>
          <p:cNvSpPr txBox="1"/>
          <p:nvPr/>
        </p:nvSpPr>
        <p:spPr>
          <a:xfrm>
            <a:off x="12222622" y="2116451"/>
            <a:ext cx="3277980" cy="317349"/>
          </a:xfrm>
          <a:prstGeom prst="rect">
            <a:avLst/>
          </a:prstGeom>
        </p:spPr>
        <p:txBody>
          <a:bodyPr lIns="0" tIns="0" rIns="0" bIns="0" rtlCol="0" anchor="t">
            <a:spAutoFit/>
          </a:bodyPr>
          <a:lstStyle/>
          <a:p>
            <a:pPr algn="ctr">
              <a:lnSpc>
                <a:spcPts val="2632"/>
              </a:lnSpc>
            </a:pPr>
            <a:endParaRPr/>
          </a:p>
        </p:txBody>
      </p:sp>
      <p:grpSp>
        <p:nvGrpSpPr>
          <p:cNvPr id="10" name="Group 10"/>
          <p:cNvGrpSpPr/>
          <p:nvPr/>
        </p:nvGrpSpPr>
        <p:grpSpPr>
          <a:xfrm>
            <a:off x="9363887" y="1373663"/>
            <a:ext cx="8207632" cy="4975948"/>
            <a:chOff x="0" y="0"/>
            <a:chExt cx="10943510" cy="6634598"/>
          </a:xfrm>
        </p:grpSpPr>
        <p:sp>
          <p:nvSpPr>
            <p:cNvPr id="11" name="TextBox 11"/>
            <p:cNvSpPr txBox="1"/>
            <p:nvPr/>
          </p:nvSpPr>
          <p:spPr>
            <a:xfrm>
              <a:off x="0" y="-66675"/>
              <a:ext cx="10943510" cy="676275"/>
            </a:xfrm>
            <a:prstGeom prst="rect">
              <a:avLst/>
            </a:prstGeom>
          </p:spPr>
          <p:txBody>
            <a:bodyPr lIns="0" tIns="0" rIns="0" bIns="0" rtlCol="0" anchor="t">
              <a:spAutoFit/>
            </a:bodyPr>
            <a:lstStyle/>
            <a:p>
              <a:pPr algn="ctr">
                <a:lnSpc>
                  <a:spcPts val="4200"/>
                </a:lnSpc>
              </a:pPr>
              <a:r>
                <a:rPr lang="en-US" sz="3000" u="sng">
                  <a:solidFill>
                    <a:srgbClr val="000000"/>
                  </a:solidFill>
                  <a:latin typeface="Inter Bold"/>
                </a:rPr>
                <a:t>R2 Score:</a:t>
              </a:r>
            </a:p>
          </p:txBody>
        </p:sp>
        <p:sp>
          <p:nvSpPr>
            <p:cNvPr id="12" name="TextBox 12"/>
            <p:cNvSpPr txBox="1"/>
            <p:nvPr/>
          </p:nvSpPr>
          <p:spPr>
            <a:xfrm>
              <a:off x="0" y="1025431"/>
              <a:ext cx="10943510" cy="5609167"/>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Montserrat Semi-Bold Ultra-Bold"/>
                </a:rPr>
                <a:t>What is a good R-Squared value?</a:t>
              </a:r>
            </a:p>
            <a:p>
              <a:pPr marL="863601" lvl="2" indent="-287867">
                <a:lnSpc>
                  <a:spcPts val="2800"/>
                </a:lnSpc>
                <a:buFont typeface="Arial"/>
                <a:buChar char="⚬"/>
              </a:pPr>
              <a:r>
                <a:rPr lang="en-US" sz="2000">
                  <a:solidFill>
                    <a:srgbClr val="000000"/>
                  </a:solidFill>
                  <a:latin typeface="Montserrat Semi-Bold"/>
                </a:rPr>
                <a:t>R-Squared is a measure of fit where the value ranges from 1, where all variance is explained, to 0 where none of the variance is explained.</a:t>
              </a:r>
            </a:p>
            <a:p>
              <a:pPr>
                <a:lnSpc>
                  <a:spcPts val="2800"/>
                </a:lnSpc>
              </a:pPr>
              <a:endParaRPr lang="en-US" sz="2000">
                <a:solidFill>
                  <a:srgbClr val="000000"/>
                </a:solidFill>
                <a:latin typeface="Montserrat Semi-Bold"/>
              </a:endParaRPr>
            </a:p>
            <a:p>
              <a:pPr marL="431801" lvl="1" indent="-215900">
                <a:lnSpc>
                  <a:spcPts val="2800"/>
                </a:lnSpc>
                <a:buFont typeface="Arial"/>
                <a:buChar char="•"/>
              </a:pPr>
              <a:r>
                <a:rPr lang="en-US" sz="2000" u="sng">
                  <a:solidFill>
                    <a:srgbClr val="000000"/>
                  </a:solidFill>
                  <a:latin typeface="Montserrat Semi-Bold Bold"/>
                </a:rPr>
                <a:t>Is a higher R-squared value good?</a:t>
              </a:r>
            </a:p>
            <a:p>
              <a:pPr marL="863601" lvl="2" indent="-287867">
                <a:lnSpc>
                  <a:spcPts val="2800"/>
                </a:lnSpc>
                <a:buFont typeface="Arial"/>
                <a:buChar char="⚬"/>
              </a:pPr>
              <a:r>
                <a:rPr lang="en-US" sz="2000">
                  <a:solidFill>
                    <a:srgbClr val="000000"/>
                  </a:solidFill>
                  <a:latin typeface="Montserrat Semi-Bold"/>
                </a:rPr>
                <a:t>The higher the R-Squared value is the better. Higher values imply that more of the variation in the dependent variable is explained by the independent variables in the regression model.</a:t>
              </a:r>
            </a:p>
            <a:p>
              <a:pPr>
                <a:lnSpc>
                  <a:spcPts val="2800"/>
                </a:lnSpc>
              </a:pPr>
              <a:endParaRPr lang="en-US" sz="2000">
                <a:solidFill>
                  <a:srgbClr val="000000"/>
                </a:solidFill>
                <a:latin typeface="Montserrat Semi-Bold"/>
              </a:endParaRPr>
            </a:p>
            <a:p>
              <a:pPr>
                <a:lnSpc>
                  <a:spcPts val="2800"/>
                </a:lnSpc>
              </a:pPr>
              <a:endParaRPr lang="en-US" sz="2000">
                <a:solidFill>
                  <a:srgbClr val="000000"/>
                </a:solidFill>
                <a:latin typeface="Montserrat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90271" y="6629483"/>
            <a:ext cx="5097729" cy="3657517"/>
          </a:xfrm>
          <a:prstGeom prst="rect">
            <a:avLst/>
          </a:prstGeom>
        </p:spPr>
      </p:pic>
      <p:sp>
        <p:nvSpPr>
          <p:cNvPr id="3" name="TextBox 3"/>
          <p:cNvSpPr txBox="1"/>
          <p:nvPr/>
        </p:nvSpPr>
        <p:spPr>
          <a:xfrm>
            <a:off x="32836" y="-132086"/>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LINEAR REGRESSION MODEL</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24</a:t>
            </a:r>
          </a:p>
        </p:txBody>
      </p:sp>
      <p:grpSp>
        <p:nvGrpSpPr>
          <p:cNvPr id="5" name="Group 5"/>
          <p:cNvGrpSpPr/>
          <p:nvPr/>
        </p:nvGrpSpPr>
        <p:grpSpPr>
          <a:xfrm>
            <a:off x="1906524" y="1800220"/>
            <a:ext cx="4418169" cy="2510244"/>
            <a:chOff x="0" y="0"/>
            <a:chExt cx="5890892" cy="3346991"/>
          </a:xfrm>
        </p:grpSpPr>
        <p:sp>
          <p:nvSpPr>
            <p:cNvPr id="6" name="TextBox 6"/>
            <p:cNvSpPr txBox="1"/>
            <p:nvPr/>
          </p:nvSpPr>
          <p:spPr>
            <a:xfrm>
              <a:off x="0" y="-66675"/>
              <a:ext cx="5890892"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7" name="TextBox 7"/>
            <p:cNvSpPr txBox="1"/>
            <p:nvPr/>
          </p:nvSpPr>
          <p:spPr>
            <a:xfrm>
              <a:off x="0" y="1056758"/>
              <a:ext cx="5890892"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8" name="Group 8"/>
          <p:cNvGrpSpPr/>
          <p:nvPr/>
        </p:nvGrpSpPr>
        <p:grpSpPr>
          <a:xfrm>
            <a:off x="11458862" y="1800220"/>
            <a:ext cx="6205838" cy="2502618"/>
            <a:chOff x="0" y="0"/>
            <a:chExt cx="8274451" cy="3336824"/>
          </a:xfrm>
        </p:grpSpPr>
        <p:sp>
          <p:nvSpPr>
            <p:cNvPr id="9" name="TextBox 9"/>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a:t>
              </a:r>
            </a:p>
          </p:txBody>
        </p:sp>
        <p:sp>
          <p:nvSpPr>
            <p:cNvPr id="10" name="TextBox 10"/>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1616"/>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1616"/>
                  </a:solidFill>
                  <a:latin typeface="Montserrat Semi-Bold"/>
                </a:rPr>
                <a:t>0.3167</a:t>
              </a:r>
            </a:p>
            <a:p>
              <a:pPr algn="ctr">
                <a:lnSpc>
                  <a:spcPts val="3499"/>
                </a:lnSpc>
              </a:pPr>
              <a:endParaRPr lang="en-US" sz="2499">
                <a:solidFill>
                  <a:srgbClr val="FF1616"/>
                </a:solidFill>
                <a:latin typeface="Montserrat Semi-Bold"/>
              </a:endParaRPr>
            </a:p>
          </p:txBody>
        </p:sp>
      </p:grpSp>
      <p:sp>
        <p:nvSpPr>
          <p:cNvPr id="11" name="TextBox 11"/>
          <p:cNvSpPr txBox="1"/>
          <p:nvPr/>
        </p:nvSpPr>
        <p:spPr>
          <a:xfrm>
            <a:off x="3357626" y="5305760"/>
            <a:ext cx="11868321"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Simple Linear Regression used as base model to set the threshold for other models to improve upon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RMSE percentage error for both labels are quite high </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R2 score for price per sqm is quite low.</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LASSO REGRESSION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25</a:t>
            </a:r>
          </a:p>
        </p:txBody>
      </p:sp>
      <p:grpSp>
        <p:nvGrpSpPr>
          <p:cNvPr id="4" name="Group 4"/>
          <p:cNvGrpSpPr/>
          <p:nvPr/>
        </p:nvGrpSpPr>
        <p:grpSpPr>
          <a:xfrm>
            <a:off x="1906524" y="1800220"/>
            <a:ext cx="5330321" cy="2510244"/>
            <a:chOff x="0" y="0"/>
            <a:chExt cx="7107094" cy="3346991"/>
          </a:xfrm>
        </p:grpSpPr>
        <p:sp>
          <p:nvSpPr>
            <p:cNvPr id="5" name="TextBox 5"/>
            <p:cNvSpPr txBox="1"/>
            <p:nvPr/>
          </p:nvSpPr>
          <p:spPr>
            <a:xfrm>
              <a:off x="0" y="-66675"/>
              <a:ext cx="7107094"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0.8)</a:t>
              </a:r>
            </a:p>
          </p:txBody>
        </p:sp>
        <p:sp>
          <p:nvSpPr>
            <p:cNvPr id="6" name="TextBox 6"/>
            <p:cNvSpPr txBox="1"/>
            <p:nvPr/>
          </p:nvSpPr>
          <p:spPr>
            <a:xfrm>
              <a:off x="0" y="1056758"/>
              <a:ext cx="7107094"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1458862" y="1800220"/>
            <a:ext cx="6205838" cy="2502618"/>
            <a:chOff x="0" y="0"/>
            <a:chExt cx="8274451" cy="3336824"/>
          </a:xfrm>
        </p:grpSpPr>
        <p:sp>
          <p:nvSpPr>
            <p:cNvPr id="8" name="TextBox 8"/>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0.8)</a:t>
              </a:r>
            </a:p>
          </p:txBody>
        </p:sp>
        <p:sp>
          <p:nvSpPr>
            <p:cNvPr id="9" name="TextBox 9"/>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0.3167</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134738" y="5415363"/>
            <a:ext cx="11868321"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A random bunch of alpha values ranging from 0.2-5 were tested with no meaningful improvement in result.</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value of 0.8 is just a random value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RIDGE REGRESSION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26</a:t>
            </a:r>
          </a:p>
        </p:txBody>
      </p:sp>
      <p:grpSp>
        <p:nvGrpSpPr>
          <p:cNvPr id="4" name="Group 4"/>
          <p:cNvGrpSpPr/>
          <p:nvPr/>
        </p:nvGrpSpPr>
        <p:grpSpPr>
          <a:xfrm>
            <a:off x="1906524" y="1800220"/>
            <a:ext cx="5330321" cy="2510244"/>
            <a:chOff x="0" y="0"/>
            <a:chExt cx="7107094" cy="3346991"/>
          </a:xfrm>
        </p:grpSpPr>
        <p:sp>
          <p:nvSpPr>
            <p:cNvPr id="5" name="TextBox 5"/>
            <p:cNvSpPr txBox="1"/>
            <p:nvPr/>
          </p:nvSpPr>
          <p:spPr>
            <a:xfrm>
              <a:off x="0" y="-66675"/>
              <a:ext cx="7107094"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0.3)</a:t>
              </a:r>
            </a:p>
          </p:txBody>
        </p:sp>
        <p:sp>
          <p:nvSpPr>
            <p:cNvPr id="6" name="TextBox 6"/>
            <p:cNvSpPr txBox="1"/>
            <p:nvPr/>
          </p:nvSpPr>
          <p:spPr>
            <a:xfrm>
              <a:off x="0" y="1056758"/>
              <a:ext cx="7107094"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109,925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1458862" y="1800220"/>
            <a:ext cx="6205838" cy="2502618"/>
            <a:chOff x="0" y="0"/>
            <a:chExt cx="8274451" cy="3336824"/>
          </a:xfrm>
        </p:grpSpPr>
        <p:sp>
          <p:nvSpPr>
            <p:cNvPr id="8" name="TextBox 8"/>
            <p:cNvSpPr txBox="1"/>
            <p:nvPr/>
          </p:nvSpPr>
          <p:spPr>
            <a:xfrm>
              <a:off x="0" y="-57150"/>
              <a:ext cx="8274451"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0.8)</a:t>
              </a:r>
            </a:p>
          </p:txBody>
        </p:sp>
        <p:sp>
          <p:nvSpPr>
            <p:cNvPr id="9" name="TextBox 9"/>
            <p:cNvSpPr txBox="1"/>
            <p:nvPr/>
          </p:nvSpPr>
          <p:spPr>
            <a:xfrm>
              <a:off x="0" y="1046591"/>
              <a:ext cx="827445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0.3167</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563368" y="5415363"/>
            <a:ext cx="11868321"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Similarly to Lasso Regression , varying alpha values did not yield any significant change in evaluation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values here are just random values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ELASTICNET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27</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(alpha = 0.3, L1 = 0.8)</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109,991</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23.12%</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0.5545</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(alpha = 0.2, L1 = 0.9)</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1109</a:t>
              </a:r>
            </a:p>
            <a:p>
              <a:pPr algn="ctr">
                <a:lnSpc>
                  <a:spcPts val="3499"/>
                </a:lnSpc>
              </a:pPr>
              <a:r>
                <a:rPr lang="en-US" sz="2499">
                  <a:solidFill>
                    <a:srgbClr val="000000"/>
                  </a:solidFill>
                  <a:latin typeface="Montserrat Semi-Bold"/>
                </a:rPr>
                <a:t>Percentage error from mean: </a:t>
              </a:r>
              <a:r>
                <a:rPr lang="en-US" sz="2499">
                  <a:solidFill>
                    <a:srgbClr val="FF3B00"/>
                  </a:solidFill>
                  <a:latin typeface="Montserrat Semi-Bold"/>
                </a:rPr>
                <a:t>22.59%</a:t>
              </a:r>
            </a:p>
            <a:p>
              <a:pPr algn="ctr">
                <a:lnSpc>
                  <a:spcPts val="3499"/>
                </a:lnSpc>
              </a:pPr>
              <a:r>
                <a:rPr lang="en-US" sz="2499">
                  <a:solidFill>
                    <a:srgbClr val="000000"/>
                  </a:solidFill>
                  <a:latin typeface="Montserrat Semi-Bold"/>
                </a:rPr>
                <a:t>R2 Score: </a:t>
              </a:r>
              <a:r>
                <a:rPr lang="en-US" sz="2499">
                  <a:solidFill>
                    <a:srgbClr val="FF3B00"/>
                  </a:solidFill>
                  <a:latin typeface="Montserrat Semi-Bold"/>
                </a:rPr>
                <a:t>0.3166</a:t>
              </a:r>
            </a:p>
            <a:p>
              <a:pPr algn="ctr">
                <a:lnSpc>
                  <a:spcPts val="3499"/>
                </a:lnSpc>
              </a:pPr>
              <a:endParaRPr lang="en-US" sz="2499">
                <a:solidFill>
                  <a:srgbClr val="FF3B00"/>
                </a:solidFill>
                <a:latin typeface="Montserrat Semi-Bold"/>
              </a:endParaRPr>
            </a:p>
          </p:txBody>
        </p:sp>
      </p:grpSp>
      <p:sp>
        <p:nvSpPr>
          <p:cNvPr id="10" name="TextBox 10"/>
          <p:cNvSpPr txBox="1"/>
          <p:nvPr/>
        </p:nvSpPr>
        <p:spPr>
          <a:xfrm>
            <a:off x="3134738" y="5415363"/>
            <a:ext cx="11868321"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It was found that generally, a low alpha value and a high L1 value yielded better evaluation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ElasticNet model performed slightly worse than base Linear Regression.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Alpha &amp; L1 values selected are ones which yield lowest error and highest R2 score.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REGRESSOR BASE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28</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99,485</a:t>
              </a:r>
            </a:p>
            <a:p>
              <a:pPr algn="ctr">
                <a:lnSpc>
                  <a:spcPts val="3499"/>
                </a:lnSpc>
              </a:pPr>
              <a:r>
                <a:rPr lang="en-US" sz="2499">
                  <a:solidFill>
                    <a:srgbClr val="000000"/>
                  </a:solidFill>
                  <a:latin typeface="Montserrat Semi-Bold"/>
                </a:rPr>
                <a:t>% error from mean: </a:t>
              </a:r>
              <a:r>
                <a:rPr lang="en-US" sz="2499">
                  <a:solidFill>
                    <a:srgbClr val="FF3B00"/>
                  </a:solidFill>
                  <a:latin typeface="Montserrat Semi-Bold"/>
                </a:rPr>
                <a:t>20.91%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0.6356</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908</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18.51%</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0.5414</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918537" y="5415363"/>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RandomForestRegressor was used as this is a regression problem.</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Base RF models were trained and tested using random hyperparameter values (n_estimators, max_depth, max_features etc.)</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Slight improvement over Linear Regression Model.</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MODEL - </a:t>
            </a:r>
            <a:r>
              <a:rPr lang="en-US" sz="3999">
                <a:solidFill>
                  <a:srgbClr val="000000"/>
                </a:solidFill>
                <a:latin typeface="Montserrat Semi-Bold"/>
              </a:rPr>
              <a:t>HYPERPARAMETER TUNING</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29</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84,562</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17.77</a:t>
              </a:r>
              <a:r>
                <a:rPr lang="en-US" sz="2499">
                  <a:solidFill>
                    <a:srgbClr val="FF3B00"/>
                  </a:solidFill>
                  <a:latin typeface="Montserrat Semi-Bold"/>
                </a:rPr>
                <a:t>%</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0.7367</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793</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16.16%</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0.6501</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918537" y="5415363"/>
            <a:ext cx="15045324" cy="39046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Dictionary of hyperparameter values was created.</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RandomizedSearchCV was used to search for the best possible values from the dictionary.</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5 fold cross validation was built into the model.</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Significant improvement in evaluation metrics for resale price prediction.</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9285" y="-69360"/>
            <a:ext cx="6351270" cy="12180570"/>
            <a:chOff x="0" y="0"/>
            <a:chExt cx="2316961" cy="4443505"/>
          </a:xfrm>
        </p:grpSpPr>
        <p:sp>
          <p:nvSpPr>
            <p:cNvPr id="3" name="Freeform 3"/>
            <p:cNvSpPr/>
            <p:nvPr/>
          </p:nvSpPr>
          <p:spPr>
            <a:xfrm>
              <a:off x="0" y="0"/>
              <a:ext cx="2316961" cy="4443505"/>
            </a:xfrm>
            <a:custGeom>
              <a:avLst/>
              <a:gdLst/>
              <a:ahLst/>
              <a:cxnLst/>
              <a:rect l="l" t="t" r="r" b="b"/>
              <a:pathLst>
                <a:path w="2316961" h="4443505">
                  <a:moveTo>
                    <a:pt x="0" y="0"/>
                  </a:moveTo>
                  <a:lnTo>
                    <a:pt x="2316961" y="0"/>
                  </a:lnTo>
                  <a:lnTo>
                    <a:pt x="2316961" y="4443505"/>
                  </a:lnTo>
                  <a:lnTo>
                    <a:pt x="0" y="4443505"/>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683393" y="3755119"/>
            <a:ext cx="8032713" cy="6531881"/>
          </a:xfrm>
          <a:prstGeom prst="rect">
            <a:avLst/>
          </a:prstGeom>
        </p:spPr>
      </p:pic>
      <p:sp>
        <p:nvSpPr>
          <p:cNvPr id="5" name="TextBox 5"/>
          <p:cNvSpPr txBox="1"/>
          <p:nvPr/>
        </p:nvSpPr>
        <p:spPr>
          <a:xfrm>
            <a:off x="5879835" y="904875"/>
            <a:ext cx="11379465" cy="732155"/>
          </a:xfrm>
          <a:prstGeom prst="rect">
            <a:avLst/>
          </a:prstGeom>
        </p:spPr>
        <p:txBody>
          <a:bodyPr lIns="0" tIns="0" rIns="0" bIns="0" rtlCol="0" anchor="t">
            <a:spAutoFit/>
          </a:bodyPr>
          <a:lstStyle/>
          <a:p>
            <a:pPr algn="r">
              <a:lnSpc>
                <a:spcPts val="6159"/>
              </a:lnSpc>
              <a:spcBef>
                <a:spcPct val="0"/>
              </a:spcBef>
            </a:pPr>
            <a:r>
              <a:rPr lang="en-US" sz="3999">
                <a:solidFill>
                  <a:srgbClr val="FA5422"/>
                </a:solidFill>
                <a:latin typeface="Montserrat Semi-Bold"/>
              </a:rPr>
              <a:t>OVERVIEW</a:t>
            </a:r>
          </a:p>
        </p:txBody>
      </p:sp>
      <p:sp>
        <p:nvSpPr>
          <p:cNvPr id="6" name="TextBox 6"/>
          <p:cNvSpPr txBox="1"/>
          <p:nvPr/>
        </p:nvSpPr>
        <p:spPr>
          <a:xfrm>
            <a:off x="6020753" y="2555278"/>
            <a:ext cx="12041991" cy="4756943"/>
          </a:xfrm>
          <a:prstGeom prst="rect">
            <a:avLst/>
          </a:prstGeom>
        </p:spPr>
        <p:txBody>
          <a:bodyPr lIns="0" tIns="0" rIns="0" bIns="0" rtlCol="0" anchor="t">
            <a:spAutoFit/>
          </a:bodyPr>
          <a:lstStyle/>
          <a:p>
            <a:pPr algn="ctr">
              <a:lnSpc>
                <a:spcPts val="3392"/>
              </a:lnSpc>
            </a:pPr>
            <a:r>
              <a:rPr lang="en-US" sz="2202" dirty="0">
                <a:solidFill>
                  <a:srgbClr val="000000"/>
                </a:solidFill>
                <a:latin typeface="Montserrat Semi-Bold"/>
              </a:rPr>
              <a:t>We are reaching the stage in our lives where a number of our peers are starting to purchase HDB flats of their own. With the recent news about HDB flats being transacted at record high prices,  there have been both hopes and concerns regarding future HDB prices; hopes for those hoping to sell their flats at a profit and concerns for those looking to start buying their own flat.</a:t>
            </a:r>
          </a:p>
          <a:p>
            <a:pPr algn="ctr">
              <a:lnSpc>
                <a:spcPts val="3392"/>
              </a:lnSpc>
            </a:pPr>
            <a:endParaRPr lang="en-US" sz="2202" dirty="0">
              <a:solidFill>
                <a:srgbClr val="000000"/>
              </a:solidFill>
              <a:latin typeface="Montserrat Semi-Bold"/>
            </a:endParaRPr>
          </a:p>
          <a:p>
            <a:pPr algn="ctr">
              <a:lnSpc>
                <a:spcPts val="3392"/>
              </a:lnSpc>
            </a:pPr>
            <a:endParaRPr lang="en-US" sz="2202" dirty="0">
              <a:solidFill>
                <a:srgbClr val="000000"/>
              </a:solidFill>
              <a:latin typeface="Montserrat Semi-Bold"/>
            </a:endParaRPr>
          </a:p>
          <a:p>
            <a:pPr algn="ctr">
              <a:lnSpc>
                <a:spcPts val="3392"/>
              </a:lnSpc>
              <a:spcBef>
                <a:spcPct val="0"/>
              </a:spcBef>
            </a:pPr>
            <a:r>
              <a:rPr lang="en-US" sz="2202" dirty="0">
                <a:solidFill>
                  <a:srgbClr val="000000"/>
                </a:solidFill>
                <a:latin typeface="Montserrat Semi-Bold"/>
              </a:rPr>
              <a:t>This project aims to provide some guidance on future resale HDB prices, including current brand new BTO flats. This guide will be aimed at new BTO flat owners looking to offload their flat after the MOP of 5 years is up and for potential owners looking for a flat to own to last through their lifetime.</a:t>
            </a:r>
          </a:p>
        </p:txBody>
      </p:sp>
      <p:sp>
        <p:nvSpPr>
          <p:cNvPr id="7" name="TextBox 7"/>
          <p:cNvSpPr txBox="1"/>
          <p:nvPr/>
        </p:nvSpPr>
        <p:spPr>
          <a:xfrm>
            <a:off x="17259300" y="10062845"/>
            <a:ext cx="4188609"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RANDOM FOREST MODEL 2 - </a:t>
            </a:r>
            <a:r>
              <a:rPr lang="en-US" sz="3999">
                <a:solidFill>
                  <a:srgbClr val="000000"/>
                </a:solidFill>
                <a:latin typeface="Montserrat Semi-Bold"/>
              </a:rPr>
              <a:t>TRYING OUT DIFFERENT</a:t>
            </a:r>
            <a:r>
              <a:rPr lang="en-US" sz="3999">
                <a:solidFill>
                  <a:srgbClr val="FF3B00"/>
                </a:solidFill>
                <a:latin typeface="Montserrat Semi-Bold"/>
              </a:rPr>
              <a:t> </a:t>
            </a:r>
            <a:r>
              <a:rPr lang="en-US" sz="3999">
                <a:solidFill>
                  <a:srgbClr val="000000"/>
                </a:solidFill>
                <a:latin typeface="Montserrat Semi-Bold"/>
              </a:rPr>
              <a:t>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30</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79,386</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16.69</a:t>
              </a:r>
              <a:r>
                <a:rPr lang="en-US" sz="2499">
                  <a:solidFill>
                    <a:srgbClr val="FF3B00"/>
                  </a:solidFill>
                  <a:latin typeface="Montserrat Semi-Bold"/>
                </a:rPr>
                <a:t>%</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0.7679</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786</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16.02%</a:t>
              </a:r>
            </a:p>
            <a:p>
              <a:pPr algn="ctr">
                <a:lnSpc>
                  <a:spcPts val="3499"/>
                </a:lnSpc>
              </a:pPr>
              <a:r>
                <a:rPr lang="en-US" sz="2499">
                  <a:solidFill>
                    <a:srgbClr val="000000"/>
                  </a:solidFill>
                  <a:latin typeface="Montserrat Semi-Bold"/>
                </a:rPr>
                <a:t>R2 Score: </a:t>
              </a:r>
              <a:r>
                <a:rPr lang="en-US" sz="2499">
                  <a:solidFill>
                    <a:srgbClr val="FF914D"/>
                  </a:solidFill>
                  <a:latin typeface="Montserrat Semi-Bold"/>
                </a:rPr>
                <a:t>0.6562</a:t>
              </a:r>
            </a:p>
            <a:p>
              <a:pPr algn="ctr">
                <a:lnSpc>
                  <a:spcPts val="3499"/>
                </a:lnSpc>
              </a:pPr>
              <a:endParaRPr lang="en-US" sz="2499">
                <a:solidFill>
                  <a:srgbClr val="FF914D"/>
                </a:solidFill>
                <a:latin typeface="Montserrat Semi-Bold"/>
              </a:endParaRPr>
            </a:p>
          </p:txBody>
        </p:sp>
      </p:grpSp>
      <p:sp>
        <p:nvSpPr>
          <p:cNvPr id="10" name="TextBox 10"/>
          <p:cNvSpPr txBox="1"/>
          <p:nvPr/>
        </p:nvSpPr>
        <p:spPr>
          <a:xfrm>
            <a:off x="1867862" y="5725979"/>
            <a:ext cx="15045324" cy="234251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Another dictionary with different hyperparameter values was created.</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Slight improvement in evaluation metrics for both labels over the first tuned Random Forest model</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SUPPORT VECTOR REGRESSOR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31</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116,628</a:t>
              </a:r>
            </a:p>
            <a:p>
              <a:pPr algn="ctr">
                <a:lnSpc>
                  <a:spcPts val="3499"/>
                </a:lnSpc>
              </a:pPr>
              <a:r>
                <a:rPr lang="en-US" sz="2499">
                  <a:solidFill>
                    <a:srgbClr val="000000"/>
                  </a:solidFill>
                  <a:latin typeface="Montserrat Semi-Bold"/>
                </a:rPr>
                <a:t>% error from mean: </a:t>
              </a:r>
              <a:r>
                <a:rPr lang="en-US" sz="2499">
                  <a:solidFill>
                    <a:srgbClr val="FF1616"/>
                  </a:solidFill>
                  <a:latin typeface="Montserrat Semi-Bold"/>
                </a:rPr>
                <a:t>24.51%</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FF914D"/>
                  </a:solidFill>
                  <a:latin typeface="Montserrat Semi-Bold"/>
                </a:rPr>
                <a:t>0.4992</a:t>
              </a:r>
            </a:p>
            <a:p>
              <a:pPr algn="ctr">
                <a:lnSpc>
                  <a:spcPts val="3499"/>
                </a:lnSpc>
              </a:pPr>
              <a:endParaRPr lang="en-US" sz="2499">
                <a:solidFill>
                  <a:srgbClr val="FF914D"/>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1137</a:t>
              </a:r>
            </a:p>
            <a:p>
              <a:pPr algn="ctr">
                <a:lnSpc>
                  <a:spcPts val="3499"/>
                </a:lnSpc>
              </a:pPr>
              <a:r>
                <a:rPr lang="en-US" sz="2499">
                  <a:solidFill>
                    <a:srgbClr val="000000"/>
                  </a:solidFill>
                  <a:latin typeface="Montserrat Semi-Bold"/>
                </a:rPr>
                <a:t>Percentage error from mean: </a:t>
              </a:r>
              <a:r>
                <a:rPr lang="en-US" sz="2499">
                  <a:solidFill>
                    <a:srgbClr val="FF1616"/>
                  </a:solidFill>
                  <a:latin typeface="Montserrat Semi-Bold"/>
                </a:rPr>
                <a:t>23.16</a:t>
              </a:r>
              <a:r>
                <a:rPr lang="en-US" sz="2499">
                  <a:solidFill>
                    <a:srgbClr val="FF914D"/>
                  </a:solidFill>
                  <a:latin typeface="Montserrat Semi-Bold"/>
                </a:rPr>
                <a:t>%</a:t>
              </a:r>
            </a:p>
            <a:p>
              <a:pPr algn="ctr">
                <a:lnSpc>
                  <a:spcPts val="3499"/>
                </a:lnSpc>
              </a:pPr>
              <a:r>
                <a:rPr lang="en-US" sz="2499">
                  <a:solidFill>
                    <a:srgbClr val="000000"/>
                  </a:solidFill>
                  <a:latin typeface="Montserrat Semi-Bold"/>
                </a:rPr>
                <a:t>R2 Score: </a:t>
              </a:r>
              <a:r>
                <a:rPr lang="en-US" sz="2499">
                  <a:solidFill>
                    <a:srgbClr val="FF1616"/>
                  </a:solidFill>
                  <a:latin typeface="Montserrat Semi-Bold"/>
                </a:rPr>
                <a:t>0.2818</a:t>
              </a:r>
            </a:p>
            <a:p>
              <a:pPr algn="ctr">
                <a:lnSpc>
                  <a:spcPts val="3499"/>
                </a:lnSpc>
              </a:pPr>
              <a:endParaRPr lang="en-US" sz="2499">
                <a:solidFill>
                  <a:srgbClr val="FF1616"/>
                </a:solidFill>
                <a:latin typeface="Montserrat Semi-Bold"/>
              </a:endParaRPr>
            </a:p>
          </p:txBody>
        </p:sp>
      </p:grpSp>
      <p:sp>
        <p:nvSpPr>
          <p:cNvPr id="10" name="TextBox 10"/>
          <p:cNvSpPr txBox="1"/>
          <p:nvPr/>
        </p:nvSpPr>
        <p:spPr>
          <a:xfrm>
            <a:off x="1842524" y="5921559"/>
            <a:ext cx="15045324"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LinearSVR was used as dataset is large</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Support Vector Regressor Model performed worse than Linear Regression Model.</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SVM as a whole are not suited to large datasets </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32</a:t>
            </a:r>
          </a:p>
        </p:txBody>
      </p:sp>
      <p:grpSp>
        <p:nvGrpSpPr>
          <p:cNvPr id="4" name="Group 4"/>
          <p:cNvGrpSpPr/>
          <p:nvPr/>
        </p:nvGrpSpPr>
        <p:grpSpPr>
          <a:xfrm>
            <a:off x="1028700" y="1750214"/>
            <a:ext cx="7484011" cy="2560250"/>
            <a:chOff x="0" y="-66675"/>
            <a:chExt cx="9978681" cy="3413666"/>
          </a:xfrm>
        </p:grpSpPr>
        <p:sp>
          <p:nvSpPr>
            <p:cNvPr id="5" name="TextBox 5"/>
            <p:cNvSpPr txBox="1"/>
            <p:nvPr/>
          </p:nvSpPr>
          <p:spPr>
            <a:xfrm>
              <a:off x="0" y="-66675"/>
              <a:ext cx="9978681" cy="705749"/>
            </a:xfrm>
            <a:prstGeom prst="rect">
              <a:avLst/>
            </a:prstGeom>
          </p:spPr>
          <p:txBody>
            <a:bodyPr lIns="0" tIns="0" rIns="0" bIns="0" rtlCol="0" anchor="t">
              <a:spAutoFit/>
            </a:bodyPr>
            <a:lstStyle/>
            <a:p>
              <a:pPr algn="ctr">
                <a:lnSpc>
                  <a:spcPts val="4480"/>
                </a:lnSpc>
              </a:pPr>
              <a:r>
                <a:rPr lang="en-US" sz="3200" u="sng" dirty="0">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52,434</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11.02%</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0.8988</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dirty="0">
                  <a:solidFill>
                    <a:srgbClr val="000000"/>
                  </a:solidFill>
                  <a:latin typeface="Inter Bold"/>
                </a:rPr>
                <a:t>Price per </a:t>
              </a:r>
              <a:r>
                <a:rPr lang="en-US" sz="3125" u="sng" dirty="0" err="1">
                  <a:solidFill>
                    <a:srgbClr val="000000"/>
                  </a:solidFill>
                  <a:latin typeface="Inter Bold"/>
                </a:rPr>
                <a:t>Sqm</a:t>
              </a:r>
              <a:r>
                <a:rPr lang="en-US" sz="3125" u="sng" dirty="0">
                  <a:solidFill>
                    <a:srgbClr val="000000"/>
                  </a:solidFill>
                  <a:latin typeface="Inter Bold"/>
                </a:rPr>
                <a:t>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501</a:t>
              </a:r>
            </a:p>
            <a:p>
              <a:pPr algn="ctr">
                <a:lnSpc>
                  <a:spcPts val="3499"/>
                </a:lnSpc>
              </a:pPr>
              <a:r>
                <a:rPr lang="en-US" sz="2499">
                  <a:solidFill>
                    <a:srgbClr val="000000"/>
                  </a:solidFill>
                  <a:latin typeface="Montserrat Semi-Bold"/>
                </a:rPr>
                <a:t>Percentage error from mean: </a:t>
              </a:r>
              <a:r>
                <a:rPr lang="en-US" sz="2499">
                  <a:solidFill>
                    <a:srgbClr val="FF914D"/>
                  </a:solidFill>
                  <a:latin typeface="Montserrat Semi-Bold"/>
                </a:rPr>
                <a:t>10.21%</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0.8604</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1943874" y="5415363"/>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Similar to the tuned RF model, RandomizedSearchCV was used on a dictionary of hyperparameters (n_estimators, learning rate, max_depth) to search for the best possible combination.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5 fold cross validation built in.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More improvement over both tuned RF models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672"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 2- </a:t>
            </a:r>
            <a:r>
              <a:rPr lang="en-US" sz="3999">
                <a:solidFill>
                  <a:srgbClr val="000000"/>
                </a:solidFill>
                <a:latin typeface="Montserrat Semi-Bold"/>
              </a:rPr>
              <a:t>TRYING OUT DIFFERENT 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33</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52,434</a:t>
              </a:r>
            </a:p>
            <a:p>
              <a:pPr algn="ctr">
                <a:lnSpc>
                  <a:spcPts val="3499"/>
                </a:lnSpc>
              </a:pPr>
              <a:r>
                <a:rPr lang="en-US" sz="2499">
                  <a:solidFill>
                    <a:srgbClr val="000000"/>
                  </a:solidFill>
                  <a:latin typeface="Montserrat Semi-Bold"/>
                </a:rPr>
                <a:t>% error from mean: </a:t>
              </a:r>
              <a:r>
                <a:rPr lang="en-US" sz="2499">
                  <a:solidFill>
                    <a:srgbClr val="FF914D"/>
                  </a:solidFill>
                  <a:latin typeface="Montserrat Semi-Bold"/>
                </a:rPr>
                <a:t>11.02%</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0.8988</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486</a:t>
              </a:r>
            </a:p>
            <a:p>
              <a:pPr algn="ctr">
                <a:lnSpc>
                  <a:spcPts val="3499"/>
                </a:lnSpc>
              </a:pPr>
              <a:r>
                <a:rPr lang="en-US" sz="2499">
                  <a:solidFill>
                    <a:srgbClr val="000000"/>
                  </a:solidFill>
                  <a:latin typeface="Montserrat Semi-Bold"/>
                </a:rPr>
                <a:t>Percentage error from mean: </a:t>
              </a:r>
              <a:r>
                <a:rPr lang="en-US" sz="2499">
                  <a:solidFill>
                    <a:srgbClr val="008037"/>
                  </a:solidFill>
                  <a:latin typeface="Montserrat Semi-Bold"/>
                </a:rPr>
                <a:t>9.92%</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0.8684</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1943874" y="5415363"/>
            <a:ext cx="15045324" cy="31235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Repeating the process with a different set of hyperparameters yielded no improvement for resale price but there was a slight improvement in evaluation results for price per sqm prediction.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Perhaps we can improve on price per sqm prediction more...</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6" y="-123825"/>
            <a:ext cx="18222328"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GRADIENT BOOSTING MODEL 3 - </a:t>
            </a:r>
            <a:r>
              <a:rPr lang="en-US" sz="3999">
                <a:solidFill>
                  <a:srgbClr val="000000"/>
                </a:solidFill>
                <a:latin typeface="Montserrat Semi-Bold"/>
              </a:rPr>
              <a:t>TRYING OUT DIFFERENT HYPERPARAMETERS</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34</a:t>
            </a:r>
          </a:p>
        </p:txBody>
      </p:sp>
      <p:grpSp>
        <p:nvGrpSpPr>
          <p:cNvPr id="4" name="Group 4"/>
          <p:cNvGrpSpPr/>
          <p:nvPr/>
        </p:nvGrpSpPr>
        <p:grpSpPr>
          <a:xfrm>
            <a:off x="4955727" y="1774882"/>
            <a:ext cx="7751428" cy="2502618"/>
            <a:chOff x="0" y="0"/>
            <a:chExt cx="10335237" cy="3336824"/>
          </a:xfrm>
        </p:grpSpPr>
        <p:sp>
          <p:nvSpPr>
            <p:cNvPr id="5" name="TextBox 5"/>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6" name="TextBox 6"/>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488</a:t>
              </a:r>
            </a:p>
            <a:p>
              <a:pPr algn="ctr">
                <a:lnSpc>
                  <a:spcPts val="3499"/>
                </a:lnSpc>
              </a:pPr>
              <a:r>
                <a:rPr lang="en-US" sz="2499">
                  <a:solidFill>
                    <a:srgbClr val="000000"/>
                  </a:solidFill>
                  <a:latin typeface="Montserrat Semi-Bold"/>
                </a:rPr>
                <a:t>Percentage error from mean: </a:t>
              </a:r>
              <a:r>
                <a:rPr lang="en-US" sz="2499">
                  <a:solidFill>
                    <a:srgbClr val="008037"/>
                  </a:solidFill>
                  <a:latin typeface="Montserrat Semi-Bold"/>
                </a:rPr>
                <a:t>9.95%</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0.8674</a:t>
              </a:r>
            </a:p>
            <a:p>
              <a:pPr algn="ctr">
                <a:lnSpc>
                  <a:spcPts val="3499"/>
                </a:lnSpc>
              </a:pPr>
              <a:endParaRPr lang="en-US" sz="2499">
                <a:solidFill>
                  <a:srgbClr val="008037"/>
                </a:solidFill>
                <a:latin typeface="Montserrat Semi-Bold"/>
              </a:endParaRPr>
            </a:p>
          </p:txBody>
        </p:sp>
      </p:grpSp>
      <p:sp>
        <p:nvSpPr>
          <p:cNvPr id="7" name="TextBox 7"/>
          <p:cNvSpPr txBox="1"/>
          <p:nvPr/>
        </p:nvSpPr>
        <p:spPr>
          <a:xfrm>
            <a:off x="1943874" y="5921559"/>
            <a:ext cx="15045324" cy="273304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Gradient Boosting repeated for price per sqm prediction with slightly less favourable results</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Best performing GB model so far is GB2.</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2598"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XGBOOST</a:t>
            </a:r>
          </a:p>
        </p:txBody>
      </p:sp>
      <p:sp>
        <p:nvSpPr>
          <p:cNvPr id="3" name="TextBox 3"/>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35</a:t>
            </a:r>
          </a:p>
        </p:txBody>
      </p:sp>
      <p:grpSp>
        <p:nvGrpSpPr>
          <p:cNvPr id="4" name="Group 4"/>
          <p:cNvGrpSpPr/>
          <p:nvPr/>
        </p:nvGrpSpPr>
        <p:grpSpPr>
          <a:xfrm>
            <a:off x="1028700" y="1800220"/>
            <a:ext cx="7484011" cy="2510244"/>
            <a:chOff x="0" y="0"/>
            <a:chExt cx="9978681" cy="3346991"/>
          </a:xfrm>
        </p:grpSpPr>
        <p:sp>
          <p:nvSpPr>
            <p:cNvPr id="5" name="TextBox 5"/>
            <p:cNvSpPr txBox="1"/>
            <p:nvPr/>
          </p:nvSpPr>
          <p:spPr>
            <a:xfrm>
              <a:off x="0" y="-66675"/>
              <a:ext cx="9978681" cy="707602"/>
            </a:xfrm>
            <a:prstGeom prst="rect">
              <a:avLst/>
            </a:prstGeom>
          </p:spPr>
          <p:txBody>
            <a:bodyPr lIns="0" tIns="0" rIns="0" bIns="0" rtlCol="0" anchor="t">
              <a:spAutoFit/>
            </a:bodyPr>
            <a:lstStyle/>
            <a:p>
              <a:pPr algn="ctr">
                <a:lnSpc>
                  <a:spcPts val="4480"/>
                </a:lnSpc>
              </a:pPr>
              <a:r>
                <a:rPr lang="en-US" sz="3200" u="sng">
                  <a:solidFill>
                    <a:srgbClr val="000000"/>
                  </a:solidFill>
                  <a:latin typeface="Inter Bold"/>
                </a:rPr>
                <a:t>Resale Price </a:t>
              </a:r>
            </a:p>
          </p:txBody>
        </p:sp>
        <p:sp>
          <p:nvSpPr>
            <p:cNvPr id="6" name="TextBox 6"/>
            <p:cNvSpPr txBox="1"/>
            <p:nvPr/>
          </p:nvSpPr>
          <p:spPr>
            <a:xfrm>
              <a:off x="0" y="1056758"/>
              <a:ext cx="9978681"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51,747</a:t>
              </a:r>
            </a:p>
            <a:p>
              <a:pPr algn="ctr">
                <a:lnSpc>
                  <a:spcPts val="3499"/>
                </a:lnSpc>
              </a:pPr>
              <a:r>
                <a:rPr lang="en-US" sz="2499">
                  <a:solidFill>
                    <a:srgbClr val="000000"/>
                  </a:solidFill>
                  <a:latin typeface="Montserrat Semi-Bold"/>
                </a:rPr>
                <a:t>% error from mean: </a:t>
              </a:r>
              <a:r>
                <a:rPr lang="en-US" sz="2499">
                  <a:solidFill>
                    <a:srgbClr val="FA5422"/>
                  </a:solidFill>
                  <a:latin typeface="Montserrat Semi-Bold"/>
                </a:rPr>
                <a:t>10.87%</a:t>
              </a:r>
            </a:p>
            <a:p>
              <a:pPr algn="ctr">
                <a:lnSpc>
                  <a:spcPts val="3499"/>
                </a:lnSpc>
              </a:pPr>
              <a:r>
                <a:rPr lang="en-US" sz="2499">
                  <a:solidFill>
                    <a:srgbClr val="000000"/>
                  </a:solidFill>
                  <a:latin typeface="Montserrat Semi-Bold"/>
                </a:rPr>
                <a:t>R2 Score:</a:t>
              </a:r>
              <a:r>
                <a:rPr lang="en-US" sz="2499">
                  <a:solidFill>
                    <a:srgbClr val="7ED957"/>
                  </a:solidFill>
                  <a:latin typeface="Montserrat Semi-Bold"/>
                </a:rPr>
                <a:t> </a:t>
              </a:r>
              <a:r>
                <a:rPr lang="en-US" sz="2499">
                  <a:solidFill>
                    <a:srgbClr val="008037"/>
                  </a:solidFill>
                  <a:latin typeface="Montserrat Semi-Bold"/>
                </a:rPr>
                <a:t>0.9014</a:t>
              </a:r>
            </a:p>
            <a:p>
              <a:pPr algn="ctr">
                <a:lnSpc>
                  <a:spcPts val="3499"/>
                </a:lnSpc>
              </a:pPr>
              <a:endParaRPr lang="en-US" sz="2499">
                <a:solidFill>
                  <a:srgbClr val="008037"/>
                </a:solidFill>
                <a:latin typeface="Montserrat Semi-Bold"/>
              </a:endParaRPr>
            </a:p>
          </p:txBody>
        </p:sp>
      </p:grpSp>
      <p:grpSp>
        <p:nvGrpSpPr>
          <p:cNvPr id="7" name="Group 7"/>
          <p:cNvGrpSpPr/>
          <p:nvPr/>
        </p:nvGrpSpPr>
        <p:grpSpPr>
          <a:xfrm>
            <a:off x="10428635" y="1800220"/>
            <a:ext cx="7751428" cy="2502618"/>
            <a:chOff x="0" y="0"/>
            <a:chExt cx="10335237" cy="3336824"/>
          </a:xfrm>
        </p:grpSpPr>
        <p:sp>
          <p:nvSpPr>
            <p:cNvPr id="8" name="TextBox 8"/>
            <p:cNvSpPr txBox="1"/>
            <p:nvPr/>
          </p:nvSpPr>
          <p:spPr>
            <a:xfrm>
              <a:off x="0" y="-57150"/>
              <a:ext cx="10335237" cy="687909"/>
            </a:xfrm>
            <a:prstGeom prst="rect">
              <a:avLst/>
            </a:prstGeom>
          </p:spPr>
          <p:txBody>
            <a:bodyPr lIns="0" tIns="0" rIns="0" bIns="0" rtlCol="0" anchor="t">
              <a:spAutoFit/>
            </a:bodyPr>
            <a:lstStyle/>
            <a:p>
              <a:pPr algn="ctr">
                <a:lnSpc>
                  <a:spcPts val="4375"/>
                </a:lnSpc>
              </a:pPr>
              <a:r>
                <a:rPr lang="en-US" sz="3125" u="sng">
                  <a:solidFill>
                    <a:srgbClr val="000000"/>
                  </a:solidFill>
                  <a:latin typeface="Inter Bold"/>
                </a:rPr>
                <a:t>Price per Sqm </a:t>
              </a:r>
            </a:p>
          </p:txBody>
        </p:sp>
        <p:sp>
          <p:nvSpPr>
            <p:cNvPr id="9" name="TextBox 9"/>
            <p:cNvSpPr txBox="1"/>
            <p:nvPr/>
          </p:nvSpPr>
          <p:spPr>
            <a:xfrm>
              <a:off x="0" y="1046591"/>
              <a:ext cx="10335237" cy="2290233"/>
            </a:xfrm>
            <a:prstGeom prst="rect">
              <a:avLst/>
            </a:prstGeom>
          </p:spPr>
          <p:txBody>
            <a:bodyPr lIns="0" tIns="0" rIns="0" bIns="0" rtlCol="0" anchor="t">
              <a:spAutoFit/>
            </a:bodyPr>
            <a:lstStyle/>
            <a:p>
              <a:pPr algn="ctr">
                <a:lnSpc>
                  <a:spcPts val="3499"/>
                </a:lnSpc>
              </a:pPr>
              <a:r>
                <a:rPr lang="en-US" sz="2499">
                  <a:solidFill>
                    <a:srgbClr val="000000"/>
                  </a:solidFill>
                  <a:latin typeface="Montserrat Semi-Bold"/>
                </a:rPr>
                <a:t>RMSE: 523</a:t>
              </a:r>
            </a:p>
            <a:p>
              <a:pPr algn="ctr">
                <a:lnSpc>
                  <a:spcPts val="3499"/>
                </a:lnSpc>
              </a:pPr>
              <a:r>
                <a:rPr lang="en-US" sz="2499">
                  <a:solidFill>
                    <a:srgbClr val="000000"/>
                  </a:solidFill>
                  <a:latin typeface="Montserrat Semi-Bold"/>
                </a:rPr>
                <a:t>Percentage error from mean: </a:t>
              </a:r>
              <a:r>
                <a:rPr lang="en-US" sz="2499">
                  <a:solidFill>
                    <a:srgbClr val="FA5422"/>
                  </a:solidFill>
                  <a:latin typeface="Montserrat Semi-Bold"/>
                </a:rPr>
                <a:t>10.66%</a:t>
              </a:r>
            </a:p>
            <a:p>
              <a:pPr algn="ctr">
                <a:lnSpc>
                  <a:spcPts val="3499"/>
                </a:lnSpc>
              </a:pPr>
              <a:r>
                <a:rPr lang="en-US" sz="2499">
                  <a:solidFill>
                    <a:srgbClr val="000000"/>
                  </a:solidFill>
                  <a:latin typeface="Montserrat Semi-Bold"/>
                </a:rPr>
                <a:t>R2 Score: </a:t>
              </a:r>
              <a:r>
                <a:rPr lang="en-US" sz="2499">
                  <a:solidFill>
                    <a:srgbClr val="008037"/>
                  </a:solidFill>
                  <a:latin typeface="Montserrat Semi-Bold"/>
                </a:rPr>
                <a:t>0.8479</a:t>
              </a:r>
            </a:p>
            <a:p>
              <a:pPr algn="ctr">
                <a:lnSpc>
                  <a:spcPts val="3499"/>
                </a:lnSpc>
              </a:pPr>
              <a:endParaRPr lang="en-US" sz="2499">
                <a:solidFill>
                  <a:srgbClr val="008037"/>
                </a:solidFill>
                <a:latin typeface="Montserrat Semi-Bold"/>
              </a:endParaRPr>
            </a:p>
          </p:txBody>
        </p:sp>
      </p:grpSp>
      <p:sp>
        <p:nvSpPr>
          <p:cNvPr id="10" name="TextBox 10"/>
          <p:cNvSpPr txBox="1"/>
          <p:nvPr/>
        </p:nvSpPr>
        <p:spPr>
          <a:xfrm>
            <a:off x="2105930" y="6074139"/>
            <a:ext cx="15045324" cy="3514090"/>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Poppins Medium"/>
              </a:rPr>
              <a:t>XGBoost seems to lose out very slightly over the Gradient Boosting models for price per sqm whereas it outperforms for resale price prediction.</a:t>
            </a:r>
          </a:p>
          <a:p>
            <a:pPr>
              <a:lnSpc>
                <a:spcPts val="3080"/>
              </a:lnSpc>
            </a:pPr>
            <a:endParaRPr lang="en-US" sz="2000">
              <a:solidFill>
                <a:srgbClr val="000000"/>
              </a:solidFill>
              <a:latin typeface="Poppins Medium"/>
            </a:endParaRPr>
          </a:p>
          <a:p>
            <a:pPr marL="431801" lvl="1" indent="-215900">
              <a:lnSpc>
                <a:spcPts val="3080"/>
              </a:lnSpc>
              <a:buFont typeface="Arial"/>
              <a:buChar char="•"/>
            </a:pPr>
            <a:r>
              <a:rPr lang="en-US" sz="2000">
                <a:solidFill>
                  <a:srgbClr val="000000"/>
                </a:solidFill>
                <a:latin typeface="Poppins Medium"/>
              </a:rPr>
              <a:t>However, XGBoost achieved these results in seconds while GB takes at least a few minutes to train; longer for larger datasets</a:t>
            </a: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a:p>
            <a:pPr>
              <a:lnSpc>
                <a:spcPts val="3080"/>
              </a:lnSpc>
            </a:pPr>
            <a:endParaRPr lang="en-US" sz="2000">
              <a:solidFill>
                <a:srgbClr val="000000"/>
              </a:solidFill>
              <a:latin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75375" y="5825983"/>
            <a:ext cx="8669936" cy="4750763"/>
          </a:xfrm>
          <a:prstGeom prst="rect">
            <a:avLst/>
          </a:prstGeom>
        </p:spPr>
      </p:pic>
      <p:sp>
        <p:nvSpPr>
          <p:cNvPr id="5" name="TextBox 5"/>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MODEL COMPARISON </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2393" y="3674113"/>
            <a:ext cx="7681564" cy="6417307"/>
          </a:xfrm>
          <a:prstGeom prst="rect">
            <a:avLst/>
          </a:prstGeom>
        </p:spPr>
      </p:pic>
      <p:pic>
        <p:nvPicPr>
          <p:cNvPr id="3" name="Picture 3"/>
          <p:cNvPicPr>
            <a:picLocks noChangeAspect="1"/>
          </p:cNvPicPr>
          <p:nvPr/>
        </p:nvPicPr>
        <p:blipFill>
          <a:blip r:embed="rId3"/>
          <a:srcRect/>
          <a:stretch>
            <a:fillRect/>
          </a:stretch>
        </p:blipFill>
        <p:spPr>
          <a:xfrm>
            <a:off x="10974418" y="3773738"/>
            <a:ext cx="6619894" cy="6317682"/>
          </a:xfrm>
          <a:prstGeom prst="rect">
            <a:avLst/>
          </a:prstGeom>
        </p:spPr>
      </p:pic>
      <p:pic>
        <p:nvPicPr>
          <p:cNvPr id="4" name="Picture 4"/>
          <p:cNvPicPr>
            <a:picLocks noChangeAspect="1"/>
          </p:cNvPicPr>
          <p:nvPr/>
        </p:nvPicPr>
        <p:blipFill>
          <a:blip r:embed="rId4"/>
          <a:srcRect r="34906"/>
          <a:stretch>
            <a:fillRect/>
          </a:stretch>
        </p:blipFill>
        <p:spPr>
          <a:xfrm>
            <a:off x="792393" y="9447295"/>
            <a:ext cx="7681564" cy="644125"/>
          </a:xfrm>
          <a:prstGeom prst="rect">
            <a:avLst/>
          </a:prstGeom>
        </p:spPr>
      </p:pic>
      <p:sp>
        <p:nvSpPr>
          <p:cNvPr id="5" name="TextBox 5"/>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MODEL COMPARISON</a:t>
            </a:r>
          </a:p>
        </p:txBody>
      </p:sp>
      <p:sp>
        <p:nvSpPr>
          <p:cNvPr id="6" name="TextBox 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37</a:t>
            </a:r>
          </a:p>
        </p:txBody>
      </p:sp>
      <p:grpSp>
        <p:nvGrpSpPr>
          <p:cNvPr id="7" name="Group 7"/>
          <p:cNvGrpSpPr/>
          <p:nvPr/>
        </p:nvGrpSpPr>
        <p:grpSpPr>
          <a:xfrm>
            <a:off x="1687889" y="1570512"/>
            <a:ext cx="5507683" cy="1807172"/>
            <a:chOff x="0" y="0"/>
            <a:chExt cx="7343578" cy="2409562"/>
          </a:xfrm>
        </p:grpSpPr>
        <p:sp>
          <p:nvSpPr>
            <p:cNvPr id="8" name="TextBox 8"/>
            <p:cNvSpPr txBox="1"/>
            <p:nvPr/>
          </p:nvSpPr>
          <p:spPr>
            <a:xfrm>
              <a:off x="0" y="-76200"/>
              <a:ext cx="7343578" cy="783167"/>
            </a:xfrm>
            <a:prstGeom prst="rect">
              <a:avLst/>
            </a:prstGeom>
          </p:spPr>
          <p:txBody>
            <a:bodyPr lIns="0" tIns="0" rIns="0" bIns="0" rtlCol="0" anchor="t">
              <a:spAutoFit/>
            </a:bodyPr>
            <a:lstStyle/>
            <a:p>
              <a:pPr algn="ctr">
                <a:lnSpc>
                  <a:spcPts val="4900"/>
                </a:lnSpc>
              </a:pPr>
              <a:r>
                <a:rPr lang="en-US" sz="3500" u="sng">
                  <a:solidFill>
                    <a:srgbClr val="000000"/>
                  </a:solidFill>
                  <a:latin typeface="Inter Bold"/>
                </a:rPr>
                <a:t>Resale Price </a:t>
              </a:r>
            </a:p>
          </p:txBody>
        </p:sp>
        <p:sp>
          <p:nvSpPr>
            <p:cNvPr id="9" name="TextBox 9"/>
            <p:cNvSpPr txBox="1"/>
            <p:nvPr/>
          </p:nvSpPr>
          <p:spPr>
            <a:xfrm>
              <a:off x="0" y="1094223"/>
              <a:ext cx="7343578" cy="1315339"/>
            </a:xfrm>
            <a:prstGeom prst="rect">
              <a:avLst/>
            </a:prstGeom>
          </p:spPr>
          <p:txBody>
            <a:bodyPr lIns="0" tIns="0" rIns="0" bIns="0" rtlCol="0" anchor="t">
              <a:spAutoFit/>
            </a:bodyPr>
            <a:lstStyle/>
            <a:p>
              <a:pPr algn="ctr">
                <a:lnSpc>
                  <a:spcPts val="4031"/>
                </a:lnSpc>
              </a:pPr>
              <a:r>
                <a:rPr lang="en-US" sz="2879">
                  <a:solidFill>
                    <a:srgbClr val="000000"/>
                  </a:solidFill>
                  <a:latin typeface="Inter"/>
                </a:rPr>
                <a:t>XGBoost is the best performing model for this label </a:t>
              </a:r>
            </a:p>
          </p:txBody>
        </p:sp>
      </p:grpSp>
      <p:grpSp>
        <p:nvGrpSpPr>
          <p:cNvPr id="10" name="Group 10"/>
          <p:cNvGrpSpPr/>
          <p:nvPr/>
        </p:nvGrpSpPr>
        <p:grpSpPr>
          <a:xfrm>
            <a:off x="11655784" y="1570512"/>
            <a:ext cx="5507683" cy="1807172"/>
            <a:chOff x="0" y="0"/>
            <a:chExt cx="7343578" cy="2409562"/>
          </a:xfrm>
        </p:grpSpPr>
        <p:sp>
          <p:nvSpPr>
            <p:cNvPr id="11" name="TextBox 11"/>
            <p:cNvSpPr txBox="1"/>
            <p:nvPr/>
          </p:nvSpPr>
          <p:spPr>
            <a:xfrm>
              <a:off x="0" y="-76200"/>
              <a:ext cx="7343578" cy="783167"/>
            </a:xfrm>
            <a:prstGeom prst="rect">
              <a:avLst/>
            </a:prstGeom>
          </p:spPr>
          <p:txBody>
            <a:bodyPr lIns="0" tIns="0" rIns="0" bIns="0" rtlCol="0" anchor="t">
              <a:spAutoFit/>
            </a:bodyPr>
            <a:lstStyle/>
            <a:p>
              <a:pPr algn="ctr">
                <a:lnSpc>
                  <a:spcPts val="4900"/>
                </a:lnSpc>
              </a:pPr>
              <a:r>
                <a:rPr lang="en-US" sz="3500" u="sng">
                  <a:solidFill>
                    <a:srgbClr val="000000"/>
                  </a:solidFill>
                  <a:latin typeface="Inter Bold"/>
                </a:rPr>
                <a:t>Price Per Sqm </a:t>
              </a:r>
            </a:p>
          </p:txBody>
        </p:sp>
        <p:sp>
          <p:nvSpPr>
            <p:cNvPr id="12" name="TextBox 12"/>
            <p:cNvSpPr txBox="1"/>
            <p:nvPr/>
          </p:nvSpPr>
          <p:spPr>
            <a:xfrm>
              <a:off x="0" y="1094223"/>
              <a:ext cx="7343578" cy="1315339"/>
            </a:xfrm>
            <a:prstGeom prst="rect">
              <a:avLst/>
            </a:prstGeom>
          </p:spPr>
          <p:txBody>
            <a:bodyPr lIns="0" tIns="0" rIns="0" bIns="0" rtlCol="0" anchor="t">
              <a:spAutoFit/>
            </a:bodyPr>
            <a:lstStyle/>
            <a:p>
              <a:pPr algn="ctr">
                <a:lnSpc>
                  <a:spcPts val="4031"/>
                </a:lnSpc>
              </a:pPr>
              <a:r>
                <a:rPr lang="en-US" sz="2879">
                  <a:solidFill>
                    <a:srgbClr val="000000"/>
                  </a:solidFill>
                  <a:latin typeface="Inter"/>
                </a:rPr>
                <a:t>GB2 is the best performing model for this label </a:t>
              </a:r>
            </a:p>
          </p:txBody>
        </p:sp>
      </p:grpSp>
      <p:pic>
        <p:nvPicPr>
          <p:cNvPr id="13" name="Picture 13"/>
          <p:cNvPicPr>
            <a:picLocks noChangeAspect="1"/>
          </p:cNvPicPr>
          <p:nvPr/>
        </p:nvPicPr>
        <p:blipFill>
          <a:blip r:embed="rId4"/>
          <a:srcRect r="43903"/>
          <a:stretch>
            <a:fillRect/>
          </a:stretch>
        </p:blipFill>
        <p:spPr>
          <a:xfrm>
            <a:off x="10974418" y="8487165"/>
            <a:ext cx="6619894" cy="644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sp>
        <p:nvSpPr>
          <p:cNvPr id="4" name="TextBox 4"/>
          <p:cNvSpPr txBox="1"/>
          <p:nvPr/>
        </p:nvSpPr>
        <p:spPr>
          <a:xfrm>
            <a:off x="1399999" y="4200906"/>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HDB PRICE PREDICTOR </a:t>
            </a:r>
          </a:p>
        </p:txBody>
      </p:sp>
      <p:sp>
        <p:nvSpPr>
          <p:cNvPr id="5" name="TextBox 5"/>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38</a:t>
            </a:r>
          </a:p>
        </p:txBody>
      </p:sp>
      <p:pic>
        <p:nvPicPr>
          <p:cNvPr id="6" name="Picture 6"/>
          <p:cNvPicPr>
            <a:picLocks noChangeAspect="1"/>
          </p:cNvPicPr>
          <p:nvPr/>
        </p:nvPicPr>
        <p:blipFill>
          <a:blip r:embed="rId2"/>
          <a:srcRect/>
          <a:stretch>
            <a:fillRect/>
          </a:stretch>
        </p:blipFill>
        <p:spPr>
          <a:xfrm>
            <a:off x="-887000" y="5335426"/>
            <a:ext cx="6602619" cy="453104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803" b="12803"/>
          <a:stretch>
            <a:fillRect/>
          </a:stretch>
        </p:blipFill>
        <p:spPr>
          <a:xfrm rot="5400000">
            <a:off x="2573501" y="5483111"/>
            <a:ext cx="459066" cy="341516"/>
          </a:xfrm>
          <a:prstGeom prst="rect">
            <a:avLst/>
          </a:prstGeom>
        </p:spPr>
      </p:pic>
      <p:pic>
        <p:nvPicPr>
          <p:cNvPr id="3" name="Picture 3"/>
          <p:cNvPicPr>
            <a:picLocks noChangeAspect="1"/>
          </p:cNvPicPr>
          <p:nvPr/>
        </p:nvPicPr>
        <p:blipFill>
          <a:blip r:embed="rId3"/>
          <a:srcRect/>
          <a:stretch>
            <a:fillRect/>
          </a:stretch>
        </p:blipFill>
        <p:spPr>
          <a:xfrm>
            <a:off x="2590749" y="923290"/>
            <a:ext cx="424568" cy="424568"/>
          </a:xfrm>
          <a:prstGeom prst="rect">
            <a:avLst/>
          </a:prstGeom>
        </p:spPr>
      </p:pic>
      <p:pic>
        <p:nvPicPr>
          <p:cNvPr id="4" name="Picture 4"/>
          <p:cNvPicPr>
            <a:picLocks noChangeAspect="1"/>
          </p:cNvPicPr>
          <p:nvPr/>
        </p:nvPicPr>
        <p:blipFill>
          <a:blip r:embed="rId4"/>
          <a:srcRect/>
          <a:stretch>
            <a:fillRect/>
          </a:stretch>
        </p:blipFill>
        <p:spPr>
          <a:xfrm>
            <a:off x="2590749" y="3418547"/>
            <a:ext cx="424568" cy="424568"/>
          </a:xfrm>
          <a:prstGeom prst="rect">
            <a:avLst/>
          </a:prstGeom>
        </p:spPr>
      </p:pic>
      <p:pic>
        <p:nvPicPr>
          <p:cNvPr id="5" name="Picture 5"/>
          <p:cNvPicPr>
            <a:picLocks noChangeAspect="1"/>
          </p:cNvPicPr>
          <p:nvPr/>
        </p:nvPicPr>
        <p:blipFill>
          <a:blip r:embed="rId5"/>
          <a:srcRect/>
          <a:stretch>
            <a:fillRect/>
          </a:stretch>
        </p:blipFill>
        <p:spPr>
          <a:xfrm>
            <a:off x="2590749" y="5997702"/>
            <a:ext cx="424568" cy="424568"/>
          </a:xfrm>
          <a:prstGeom prst="rect">
            <a:avLst/>
          </a:prstGeom>
        </p:spPr>
      </p:pic>
      <p:pic>
        <p:nvPicPr>
          <p:cNvPr id="6" name="Picture 6"/>
          <p:cNvPicPr>
            <a:picLocks noChangeAspect="1"/>
          </p:cNvPicPr>
          <p:nvPr/>
        </p:nvPicPr>
        <p:blipFill>
          <a:blip r:embed="rId6"/>
          <a:srcRect/>
          <a:stretch>
            <a:fillRect/>
          </a:stretch>
        </p:blipFill>
        <p:spPr>
          <a:xfrm>
            <a:off x="2590749" y="8303265"/>
            <a:ext cx="424568" cy="424568"/>
          </a:xfrm>
          <a:prstGeom prst="rect">
            <a:avLst/>
          </a:prstGeom>
        </p:spPr>
      </p:pic>
      <p:pic>
        <p:nvPicPr>
          <p:cNvPr id="7" name="Picture 7"/>
          <p:cNvPicPr>
            <a:picLocks noChangeAspect="1"/>
          </p:cNvPicPr>
          <p:nvPr/>
        </p:nvPicPr>
        <p:blipFill>
          <a:blip r:embed="rId2"/>
          <a:srcRect t="12803" b="12803"/>
          <a:stretch>
            <a:fillRect/>
          </a:stretch>
        </p:blipFill>
        <p:spPr>
          <a:xfrm rot="5400000">
            <a:off x="2573501" y="2903956"/>
            <a:ext cx="459066" cy="341516"/>
          </a:xfrm>
          <a:prstGeom prst="rect">
            <a:avLst/>
          </a:prstGeom>
        </p:spPr>
      </p:pic>
      <p:pic>
        <p:nvPicPr>
          <p:cNvPr id="8" name="Picture 8"/>
          <p:cNvPicPr>
            <a:picLocks noChangeAspect="1"/>
          </p:cNvPicPr>
          <p:nvPr/>
        </p:nvPicPr>
        <p:blipFill>
          <a:blip r:embed="rId7"/>
          <a:srcRect/>
          <a:stretch>
            <a:fillRect/>
          </a:stretch>
        </p:blipFill>
        <p:spPr>
          <a:xfrm>
            <a:off x="7444313" y="5531758"/>
            <a:ext cx="10843687" cy="1153822"/>
          </a:xfrm>
          <a:prstGeom prst="rect">
            <a:avLst/>
          </a:prstGeom>
        </p:spPr>
      </p:pic>
      <p:pic>
        <p:nvPicPr>
          <p:cNvPr id="9" name="Picture 9"/>
          <p:cNvPicPr>
            <a:picLocks noChangeAspect="1"/>
          </p:cNvPicPr>
          <p:nvPr/>
        </p:nvPicPr>
        <p:blipFill>
          <a:blip r:embed="rId8"/>
          <a:srcRect/>
          <a:stretch>
            <a:fillRect/>
          </a:stretch>
        </p:blipFill>
        <p:spPr>
          <a:xfrm>
            <a:off x="12545935" y="2052797"/>
            <a:ext cx="424568" cy="424568"/>
          </a:xfrm>
          <a:prstGeom prst="rect">
            <a:avLst/>
          </a:prstGeom>
        </p:spPr>
      </p:pic>
      <p:pic>
        <p:nvPicPr>
          <p:cNvPr id="10" name="Picture 10"/>
          <p:cNvPicPr>
            <a:picLocks noChangeAspect="1"/>
          </p:cNvPicPr>
          <p:nvPr/>
        </p:nvPicPr>
        <p:blipFill>
          <a:blip r:embed="rId9"/>
          <a:srcRect/>
          <a:stretch>
            <a:fillRect/>
          </a:stretch>
        </p:blipFill>
        <p:spPr>
          <a:xfrm>
            <a:off x="441915" y="1875195"/>
            <a:ext cx="5063754" cy="853604"/>
          </a:xfrm>
          <a:prstGeom prst="rect">
            <a:avLst/>
          </a:prstGeom>
        </p:spPr>
      </p:pic>
      <p:pic>
        <p:nvPicPr>
          <p:cNvPr id="11" name="Picture 11"/>
          <p:cNvPicPr>
            <a:picLocks noChangeAspect="1"/>
          </p:cNvPicPr>
          <p:nvPr/>
        </p:nvPicPr>
        <p:blipFill>
          <a:blip r:embed="rId10"/>
          <a:srcRect/>
          <a:stretch>
            <a:fillRect/>
          </a:stretch>
        </p:blipFill>
        <p:spPr>
          <a:xfrm>
            <a:off x="441915" y="4445589"/>
            <a:ext cx="5540212" cy="754871"/>
          </a:xfrm>
          <a:prstGeom prst="rect">
            <a:avLst/>
          </a:prstGeom>
        </p:spPr>
      </p:pic>
      <p:pic>
        <p:nvPicPr>
          <p:cNvPr id="12" name="Picture 12"/>
          <p:cNvPicPr>
            <a:picLocks noChangeAspect="1"/>
          </p:cNvPicPr>
          <p:nvPr/>
        </p:nvPicPr>
        <p:blipFill>
          <a:blip r:embed="rId11"/>
          <a:srcRect/>
          <a:stretch>
            <a:fillRect/>
          </a:stretch>
        </p:blipFill>
        <p:spPr>
          <a:xfrm>
            <a:off x="0" y="6857245"/>
            <a:ext cx="7148126" cy="927951"/>
          </a:xfrm>
          <a:prstGeom prst="rect">
            <a:avLst/>
          </a:prstGeom>
        </p:spPr>
      </p:pic>
      <p:pic>
        <p:nvPicPr>
          <p:cNvPr id="13" name="Picture 13"/>
          <p:cNvPicPr>
            <a:picLocks noChangeAspect="1"/>
          </p:cNvPicPr>
          <p:nvPr/>
        </p:nvPicPr>
        <p:blipFill>
          <a:blip r:embed="rId2"/>
          <a:srcRect t="12803" b="12803"/>
          <a:stretch>
            <a:fillRect/>
          </a:stretch>
        </p:blipFill>
        <p:spPr>
          <a:xfrm rot="5400000">
            <a:off x="2573501" y="7883924"/>
            <a:ext cx="459066" cy="341516"/>
          </a:xfrm>
          <a:prstGeom prst="rect">
            <a:avLst/>
          </a:prstGeom>
        </p:spPr>
      </p:pic>
      <p:pic>
        <p:nvPicPr>
          <p:cNvPr id="14" name="Picture 14"/>
          <p:cNvPicPr>
            <a:picLocks noChangeAspect="1"/>
          </p:cNvPicPr>
          <p:nvPr/>
        </p:nvPicPr>
        <p:blipFill>
          <a:blip r:embed="rId12"/>
          <a:srcRect/>
          <a:stretch>
            <a:fillRect/>
          </a:stretch>
        </p:blipFill>
        <p:spPr>
          <a:xfrm>
            <a:off x="-42265" y="9222013"/>
            <a:ext cx="7486578" cy="977269"/>
          </a:xfrm>
          <a:prstGeom prst="rect">
            <a:avLst/>
          </a:prstGeom>
        </p:spPr>
      </p:pic>
      <p:pic>
        <p:nvPicPr>
          <p:cNvPr id="15" name="Picture 15"/>
          <p:cNvPicPr>
            <a:picLocks noChangeAspect="1"/>
          </p:cNvPicPr>
          <p:nvPr/>
        </p:nvPicPr>
        <p:blipFill>
          <a:blip r:embed="rId13"/>
          <a:srcRect/>
          <a:stretch>
            <a:fillRect/>
          </a:stretch>
        </p:blipFill>
        <p:spPr>
          <a:xfrm>
            <a:off x="7444313" y="3630831"/>
            <a:ext cx="10843687" cy="1021063"/>
          </a:xfrm>
          <a:prstGeom prst="rect">
            <a:avLst/>
          </a:prstGeom>
        </p:spPr>
      </p:pic>
      <p:sp>
        <p:nvSpPr>
          <p:cNvPr id="16" name="TextBox 16"/>
          <p:cNvSpPr txBox="1"/>
          <p:nvPr/>
        </p:nvSpPr>
        <p:spPr>
          <a:xfrm>
            <a:off x="-42265"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HDB PRICE PREDICTOR (RESALE PRICE &amp; PSM)</a:t>
            </a:r>
          </a:p>
        </p:txBody>
      </p:sp>
      <p:sp>
        <p:nvSpPr>
          <p:cNvPr id="17" name="TextBox 17"/>
          <p:cNvSpPr txBox="1"/>
          <p:nvPr/>
        </p:nvSpPr>
        <p:spPr>
          <a:xfrm>
            <a:off x="1725930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39</a:t>
            </a:r>
          </a:p>
        </p:txBody>
      </p:sp>
      <p:sp>
        <p:nvSpPr>
          <p:cNvPr id="18" name="TextBox 18"/>
          <p:cNvSpPr txBox="1"/>
          <p:nvPr/>
        </p:nvSpPr>
        <p:spPr>
          <a:xfrm>
            <a:off x="0" y="1411645"/>
            <a:ext cx="5606067"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town</a:t>
            </a:r>
          </a:p>
        </p:txBody>
      </p:sp>
      <p:sp>
        <p:nvSpPr>
          <p:cNvPr id="19" name="TextBox 19"/>
          <p:cNvSpPr txBox="1"/>
          <p:nvPr/>
        </p:nvSpPr>
        <p:spPr>
          <a:xfrm>
            <a:off x="651559" y="3909790"/>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flat type</a:t>
            </a:r>
          </a:p>
        </p:txBody>
      </p:sp>
      <p:sp>
        <p:nvSpPr>
          <p:cNvPr id="20" name="TextBox 20"/>
          <p:cNvSpPr txBox="1"/>
          <p:nvPr/>
        </p:nvSpPr>
        <p:spPr>
          <a:xfrm>
            <a:off x="801213" y="6393695"/>
            <a:ext cx="442820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storey range</a:t>
            </a:r>
          </a:p>
        </p:txBody>
      </p:sp>
      <p:sp>
        <p:nvSpPr>
          <p:cNvPr id="21" name="TextBox 21"/>
          <p:cNvSpPr txBox="1"/>
          <p:nvPr/>
        </p:nvSpPr>
        <p:spPr>
          <a:xfrm>
            <a:off x="801213" y="8777513"/>
            <a:ext cx="442820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User enters desired floor per sqm</a:t>
            </a:r>
          </a:p>
        </p:txBody>
      </p:sp>
      <p:sp>
        <p:nvSpPr>
          <p:cNvPr id="22" name="TextBox 22"/>
          <p:cNvSpPr txBox="1"/>
          <p:nvPr/>
        </p:nvSpPr>
        <p:spPr>
          <a:xfrm>
            <a:off x="10606745" y="2544041"/>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Bold"/>
              </a:rPr>
              <a:t>Final Result </a:t>
            </a:r>
          </a:p>
        </p:txBody>
      </p:sp>
      <p:pic>
        <p:nvPicPr>
          <p:cNvPr id="23" name="Picture 23"/>
          <p:cNvPicPr>
            <a:picLocks noChangeAspect="1"/>
          </p:cNvPicPr>
          <p:nvPr/>
        </p:nvPicPr>
        <p:blipFill>
          <a:blip r:embed="rId2"/>
          <a:srcRect t="12803" b="12803"/>
          <a:stretch>
            <a:fillRect/>
          </a:stretch>
        </p:blipFill>
        <p:spPr>
          <a:xfrm>
            <a:off x="6640951" y="4634371"/>
            <a:ext cx="507176" cy="377307"/>
          </a:xfrm>
          <a:prstGeom prst="rect">
            <a:avLst/>
          </a:prstGeom>
        </p:spPr>
      </p:pic>
      <p:pic>
        <p:nvPicPr>
          <p:cNvPr id="24" name="Picture 24"/>
          <p:cNvPicPr>
            <a:picLocks noChangeAspect="1"/>
          </p:cNvPicPr>
          <p:nvPr/>
        </p:nvPicPr>
        <p:blipFill>
          <a:blip r:embed="rId2"/>
          <a:srcRect t="12803" b="12803"/>
          <a:stretch>
            <a:fillRect/>
          </a:stretch>
        </p:blipFill>
        <p:spPr>
          <a:xfrm rot="1582651">
            <a:off x="6698364" y="3442177"/>
            <a:ext cx="507176" cy="377307"/>
          </a:xfrm>
          <a:prstGeom prst="rect">
            <a:avLst/>
          </a:prstGeom>
        </p:spPr>
      </p:pic>
      <p:pic>
        <p:nvPicPr>
          <p:cNvPr id="25" name="Picture 25"/>
          <p:cNvPicPr>
            <a:picLocks noChangeAspect="1"/>
          </p:cNvPicPr>
          <p:nvPr/>
        </p:nvPicPr>
        <p:blipFill>
          <a:blip r:embed="rId2"/>
          <a:srcRect t="12803" b="12803"/>
          <a:stretch>
            <a:fillRect/>
          </a:stretch>
        </p:blipFill>
        <p:spPr>
          <a:xfrm rot="-1707479">
            <a:off x="6698364" y="5920015"/>
            <a:ext cx="507176" cy="377307"/>
          </a:xfrm>
          <a:prstGeom prst="rect">
            <a:avLst/>
          </a:prstGeom>
        </p:spPr>
      </p:pic>
      <p:pic>
        <p:nvPicPr>
          <p:cNvPr id="26" name="Picture 26"/>
          <p:cNvPicPr>
            <a:picLocks noChangeAspect="1"/>
          </p:cNvPicPr>
          <p:nvPr/>
        </p:nvPicPr>
        <p:blipFill>
          <a:blip r:embed="rId2"/>
          <a:srcRect t="12803" b="12803"/>
          <a:stretch>
            <a:fillRect/>
          </a:stretch>
        </p:blipFill>
        <p:spPr>
          <a:xfrm rot="-2431531">
            <a:off x="7680614" y="7132568"/>
            <a:ext cx="507176" cy="377307"/>
          </a:xfrm>
          <a:prstGeom prst="rect">
            <a:avLst/>
          </a:prstGeom>
        </p:spPr>
      </p:pic>
      <p:sp>
        <p:nvSpPr>
          <p:cNvPr id="27" name="TextBox 27"/>
          <p:cNvSpPr txBox="1"/>
          <p:nvPr/>
        </p:nvSpPr>
        <p:spPr>
          <a:xfrm>
            <a:off x="10606745" y="3220109"/>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a:rPr>
              <a:t>PSM</a:t>
            </a:r>
          </a:p>
        </p:txBody>
      </p:sp>
      <p:sp>
        <p:nvSpPr>
          <p:cNvPr id="28" name="TextBox 28"/>
          <p:cNvSpPr txBox="1"/>
          <p:nvPr/>
        </p:nvSpPr>
        <p:spPr>
          <a:xfrm>
            <a:off x="10606745" y="5152835"/>
            <a:ext cx="4302949" cy="349250"/>
          </a:xfrm>
          <a:prstGeom prst="rect">
            <a:avLst/>
          </a:prstGeom>
        </p:spPr>
        <p:txBody>
          <a:bodyPr lIns="0" tIns="0" rIns="0" bIns="0" rtlCol="0" anchor="t">
            <a:spAutoFit/>
          </a:bodyPr>
          <a:lstStyle/>
          <a:p>
            <a:pPr algn="ctr">
              <a:lnSpc>
                <a:spcPts val="2800"/>
              </a:lnSpc>
            </a:pPr>
            <a:r>
              <a:rPr lang="en-US" sz="2000" u="sng">
                <a:solidFill>
                  <a:srgbClr val="000000"/>
                </a:solidFill>
                <a:latin typeface="Inter"/>
              </a:rPr>
              <a:t>Resale Price</a:t>
            </a:r>
          </a:p>
        </p:txBody>
      </p:sp>
      <p:sp>
        <p:nvSpPr>
          <p:cNvPr id="29" name="TextBox 29"/>
          <p:cNvSpPr txBox="1"/>
          <p:nvPr/>
        </p:nvSpPr>
        <p:spPr>
          <a:xfrm>
            <a:off x="9289193" y="7123474"/>
            <a:ext cx="6938052" cy="2111375"/>
          </a:xfrm>
          <a:prstGeom prst="rect">
            <a:avLst/>
          </a:prstGeom>
        </p:spPr>
        <p:txBody>
          <a:bodyPr lIns="0" tIns="0" rIns="0" bIns="0" rtlCol="0" anchor="t">
            <a:spAutoFit/>
          </a:bodyPr>
          <a:lstStyle/>
          <a:p>
            <a:pPr algn="ctr">
              <a:lnSpc>
                <a:spcPts val="2800"/>
              </a:lnSpc>
            </a:pPr>
            <a:r>
              <a:rPr lang="en-US" sz="2000">
                <a:solidFill>
                  <a:srgbClr val="000000"/>
                </a:solidFill>
                <a:latin typeface="Inter"/>
              </a:rPr>
              <a:t>The final result is presented as a range between the lowest and the highest predicted prices based, taking into account model RMSE.</a:t>
            </a:r>
          </a:p>
          <a:p>
            <a:pPr algn="ctr">
              <a:lnSpc>
                <a:spcPts val="2800"/>
              </a:lnSpc>
            </a:pPr>
            <a:endParaRPr lang="en-US" sz="2000">
              <a:solidFill>
                <a:srgbClr val="000000"/>
              </a:solidFill>
              <a:latin typeface="Inter"/>
            </a:endParaRPr>
          </a:p>
          <a:p>
            <a:pPr algn="ctr">
              <a:lnSpc>
                <a:spcPts val="2800"/>
              </a:lnSpc>
            </a:pPr>
            <a:r>
              <a:rPr lang="en-US" sz="2000">
                <a:solidFill>
                  <a:srgbClr val="000000"/>
                </a:solidFill>
                <a:latin typeface="Inter"/>
              </a:rPr>
              <a:t>Inflation rate was also taken into account in the final prediction.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706168" y="2012636"/>
            <a:ext cx="6353365" cy="8405813"/>
          </a:xfrm>
          <a:prstGeom prst="rect">
            <a:avLst/>
          </a:prstGeom>
        </p:spPr>
      </p:pic>
      <p:pic>
        <p:nvPicPr>
          <p:cNvPr id="3" name="Picture 3"/>
          <p:cNvPicPr>
            <a:picLocks noChangeAspect="1"/>
          </p:cNvPicPr>
          <p:nvPr/>
        </p:nvPicPr>
        <p:blipFill>
          <a:blip r:embed="rId3"/>
          <a:srcRect/>
          <a:stretch>
            <a:fillRect/>
          </a:stretch>
        </p:blipFill>
        <p:spPr>
          <a:xfrm>
            <a:off x="0" y="2389067"/>
            <a:ext cx="4282943" cy="8029382"/>
          </a:xfrm>
          <a:prstGeom prst="rect">
            <a:avLst/>
          </a:prstGeom>
        </p:spPr>
      </p:pic>
      <p:sp>
        <p:nvSpPr>
          <p:cNvPr id="4" name="TextBox 4"/>
          <p:cNvSpPr txBox="1"/>
          <p:nvPr/>
        </p:nvSpPr>
        <p:spPr>
          <a:xfrm>
            <a:off x="4282943" y="3098863"/>
            <a:ext cx="8695403" cy="3141886"/>
          </a:xfrm>
          <a:prstGeom prst="rect">
            <a:avLst/>
          </a:prstGeom>
        </p:spPr>
        <p:txBody>
          <a:bodyPr lIns="0" tIns="0" rIns="0" bIns="0" rtlCol="0" anchor="t">
            <a:spAutoFit/>
          </a:bodyPr>
          <a:lstStyle/>
          <a:p>
            <a:pPr marL="496571" lvl="1" indent="-248285">
              <a:lnSpc>
                <a:spcPts val="3542"/>
              </a:lnSpc>
              <a:buFont typeface="Arial"/>
              <a:buChar char="•"/>
            </a:pPr>
            <a:r>
              <a:rPr lang="en-US" sz="2300" dirty="0">
                <a:solidFill>
                  <a:srgbClr val="000000"/>
                </a:solidFill>
                <a:latin typeface="Montserrat Semi-Bold"/>
              </a:rPr>
              <a:t>Provide assistance for anyone who wishes to find out the price of resale flat with their desired set of requirements in 5 years time.</a:t>
            </a:r>
          </a:p>
          <a:p>
            <a:pPr marL="248286" lvl="1">
              <a:lnSpc>
                <a:spcPts val="3542"/>
              </a:lnSpc>
            </a:pPr>
            <a:r>
              <a:rPr lang="en-US" sz="2300" dirty="0">
                <a:solidFill>
                  <a:srgbClr val="000000"/>
                </a:solidFill>
                <a:latin typeface="Montserrat Semi-Bold"/>
              </a:rPr>
              <a:t> </a:t>
            </a:r>
          </a:p>
          <a:p>
            <a:pPr marL="496571" lvl="1" indent="-248285">
              <a:lnSpc>
                <a:spcPts val="3542"/>
              </a:lnSpc>
              <a:buFont typeface="Arial"/>
              <a:buChar char="•"/>
            </a:pPr>
            <a:r>
              <a:rPr lang="en-US" sz="2300" dirty="0">
                <a:solidFill>
                  <a:srgbClr val="000000"/>
                </a:solidFill>
                <a:latin typeface="Montserrat Semi-Bold"/>
              </a:rPr>
              <a:t>Build a HDB price predictor tool to help new BTO owners gauge their flat's resale value after 5 years MOP</a:t>
            </a:r>
          </a:p>
        </p:txBody>
      </p:sp>
      <p:sp>
        <p:nvSpPr>
          <p:cNvPr id="5" name="TextBox 5"/>
          <p:cNvSpPr txBox="1"/>
          <p:nvPr/>
        </p:nvSpPr>
        <p:spPr>
          <a:xfrm>
            <a:off x="4885151" y="1584646"/>
            <a:ext cx="7922676"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PROBLEM STATEMENT </a:t>
            </a:r>
          </a:p>
        </p:txBody>
      </p:sp>
      <p:sp>
        <p:nvSpPr>
          <p:cNvPr id="6" name="TextBox 6"/>
          <p:cNvSpPr txBox="1"/>
          <p:nvPr/>
        </p:nvSpPr>
        <p:spPr>
          <a:xfrm>
            <a:off x="0" y="10029825"/>
            <a:ext cx="4208976"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03387" y="6086504"/>
            <a:ext cx="8636819" cy="4888440"/>
          </a:xfrm>
          <a:prstGeom prst="rect">
            <a:avLst/>
          </a:prstGeom>
        </p:spPr>
      </p:pic>
      <p:sp>
        <p:nvSpPr>
          <p:cNvPr id="5" name="TextBox 5"/>
          <p:cNvSpPr txBox="1"/>
          <p:nvPr/>
        </p:nvSpPr>
        <p:spPr>
          <a:xfrm>
            <a:off x="3663161" y="4202332"/>
            <a:ext cx="13074710"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CHALLENGES </a:t>
            </a:r>
          </a:p>
        </p:txBody>
      </p:sp>
      <p:sp>
        <p:nvSpPr>
          <p:cNvPr id="6" name="TextBox 6"/>
          <p:cNvSpPr txBox="1"/>
          <p:nvPr/>
        </p:nvSpPr>
        <p:spPr>
          <a:xfrm>
            <a:off x="102871" y="10029825"/>
            <a:ext cx="5186773" cy="211468"/>
          </a:xfrm>
          <a:prstGeom prst="rect">
            <a:avLst/>
          </a:prstGeom>
        </p:spPr>
        <p:txBody>
          <a:bodyPr lIns="0" tIns="0" rIns="0" bIns="0" rtlCol="0" anchor="t">
            <a:spAutoFit/>
          </a:bodyPr>
          <a:lstStyle/>
          <a:p>
            <a:pPr>
              <a:lnSpc>
                <a:spcPts val="1819"/>
              </a:lnSpc>
            </a:pPr>
            <a:r>
              <a:rPr lang="en-US" sz="1299" spc="261" dirty="0">
                <a:solidFill>
                  <a:srgbClr val="000000"/>
                </a:solidFill>
                <a:latin typeface="Open Sauce SemiBold Bold"/>
              </a:rPr>
              <a:t>PAGE 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55150" y="3414833"/>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CHALLENGES FACED AS A TEAM</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41</a:t>
            </a:r>
          </a:p>
        </p:txBody>
      </p:sp>
      <p:sp>
        <p:nvSpPr>
          <p:cNvPr id="5" name="TextBox 5"/>
          <p:cNvSpPr txBox="1"/>
          <p:nvPr/>
        </p:nvSpPr>
        <p:spPr>
          <a:xfrm>
            <a:off x="557699" y="971550"/>
            <a:ext cx="14445006" cy="12077065"/>
          </a:xfrm>
          <a:prstGeom prst="rect">
            <a:avLst/>
          </a:prstGeom>
        </p:spPr>
        <p:txBody>
          <a:bodyPr lIns="0" tIns="0" rIns="0" bIns="0" rtlCol="0" anchor="t">
            <a:spAutoFit/>
          </a:bodyPr>
          <a:lstStyle/>
          <a:p>
            <a:pPr marL="431799" lvl="1" indent="-215899">
              <a:lnSpc>
                <a:spcPts val="3079"/>
              </a:lnSpc>
              <a:buFont typeface="Arial"/>
              <a:buChar char="•"/>
            </a:pPr>
            <a:r>
              <a:rPr lang="en-US" sz="1999" dirty="0">
                <a:solidFill>
                  <a:srgbClr val="000000"/>
                </a:solidFill>
                <a:latin typeface="Montserrat Semi-Bold"/>
              </a:rPr>
              <a:t>There were many different sources with different perceptions of the region which the towns belong to. For </a:t>
            </a:r>
            <a:r>
              <a:rPr lang="en-US" sz="1999" dirty="0" err="1">
                <a:solidFill>
                  <a:srgbClr val="000000"/>
                </a:solidFill>
                <a:latin typeface="Montserrat Semi-Bold"/>
              </a:rPr>
              <a:t>eg</a:t>
            </a:r>
            <a:r>
              <a:rPr lang="en-US" sz="1999" dirty="0">
                <a:solidFill>
                  <a:srgbClr val="000000"/>
                </a:solidFill>
                <a:latin typeface="Montserrat Semi-Bold"/>
              </a:rPr>
              <a:t>. </a:t>
            </a:r>
            <a:r>
              <a:rPr lang="en-US" sz="1999" dirty="0" err="1">
                <a:solidFill>
                  <a:srgbClr val="000000"/>
                </a:solidFill>
                <a:latin typeface="Montserrat Semi-Bold"/>
              </a:rPr>
              <a:t>Bishan</a:t>
            </a: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Limited data for certain flat type which may not give the best accurate price for those flat types. For </a:t>
            </a:r>
            <a:r>
              <a:rPr lang="en-US" sz="1999" dirty="0" err="1">
                <a:solidFill>
                  <a:srgbClr val="000000"/>
                </a:solidFill>
                <a:latin typeface="Montserrat Semi-Bold"/>
              </a:rPr>
              <a:t>eg</a:t>
            </a:r>
            <a:r>
              <a:rPr lang="en-US" sz="1999" dirty="0">
                <a:solidFill>
                  <a:srgbClr val="000000"/>
                </a:solidFill>
                <a:latin typeface="Montserrat Semi-Bold"/>
              </a:rPr>
              <a:t>. 1 Room</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More complex models such as Random Forest &amp; Gradient Boosting take some time to train on large dataset; limits the extent with which we can re-run and fine tune the models.</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We are unable to find out the true value of inflation in the next 5 years. Therefore, we took the average inflation rate * 5. This may decrease the accuracy of the predictor.</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Due to time constraint, the team is unable to further improve the metric score to make it more accurate.</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marL="431799" lvl="1" indent="-215899">
              <a:lnSpc>
                <a:spcPts val="3079"/>
              </a:lnSpc>
              <a:buFont typeface="Arial"/>
              <a:buChar char="•"/>
            </a:pPr>
            <a:r>
              <a:rPr lang="en-US" sz="1999" dirty="0">
                <a:solidFill>
                  <a:srgbClr val="000000"/>
                </a:solidFill>
                <a:latin typeface="Montserrat Semi-Bold"/>
              </a:rPr>
              <a:t>User input is not restricted, so users can input conflicting information which will impact the predictability of the label (e.g. user can input flat type as 4 room and floor area size as 40sqm, which is the size of a 2 room flat)</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CONCLUSION</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42</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75944" y="0"/>
            <a:ext cx="1380964" cy="863730"/>
          </a:xfrm>
          <a:prstGeom prst="rect">
            <a:avLst/>
          </a:prstGeom>
        </p:spPr>
      </p:pic>
      <p:sp>
        <p:nvSpPr>
          <p:cNvPr id="6" name="TextBox 6"/>
          <p:cNvSpPr txBox="1"/>
          <p:nvPr/>
        </p:nvSpPr>
        <p:spPr>
          <a:xfrm>
            <a:off x="166261" y="806580"/>
            <a:ext cx="15509719" cy="9107493"/>
          </a:xfrm>
          <a:prstGeom prst="rect">
            <a:avLst/>
          </a:prstGeom>
        </p:spPr>
        <p:txBody>
          <a:bodyPr lIns="0" tIns="0" rIns="0" bIns="0" rtlCol="0" anchor="t">
            <a:spAutoFit/>
          </a:bodyPr>
          <a:lstStyle/>
          <a:p>
            <a:pPr>
              <a:lnSpc>
                <a:spcPts val="3079"/>
              </a:lnSpc>
            </a:pPr>
            <a:endParaRPr dirty="0"/>
          </a:p>
          <a:p>
            <a:pPr>
              <a:lnSpc>
                <a:spcPts val="3079"/>
              </a:lnSpc>
            </a:pPr>
            <a:r>
              <a:rPr lang="en-US" sz="1999" u="sng" dirty="0">
                <a:solidFill>
                  <a:srgbClr val="000000"/>
                </a:solidFill>
                <a:latin typeface="Montserrat Semi-Bold Bold"/>
              </a:rPr>
              <a:t>For Resale Price</a:t>
            </a:r>
          </a:p>
          <a:p>
            <a:pPr>
              <a:lnSpc>
                <a:spcPts val="3079"/>
              </a:lnSpc>
            </a:pPr>
            <a:r>
              <a:rPr lang="en-US" sz="1999" dirty="0" err="1">
                <a:solidFill>
                  <a:srgbClr val="000000"/>
                </a:solidFill>
                <a:latin typeface="Montserrat Semi-Bold"/>
              </a:rPr>
              <a:t>XGBoost</a:t>
            </a:r>
            <a:r>
              <a:rPr lang="en-US" sz="1999" dirty="0">
                <a:solidFill>
                  <a:srgbClr val="000000"/>
                </a:solidFill>
                <a:latin typeface="Montserrat Semi-Bold"/>
              </a:rPr>
              <a:t> has the best prediction with a relatively low RMSE. Gradient Boosting 2 came in second while SVR comes in last.</a:t>
            </a:r>
          </a:p>
          <a:p>
            <a:pPr>
              <a:lnSpc>
                <a:spcPts val="3079"/>
              </a:lnSpc>
            </a:pPr>
            <a:endParaRPr lang="en-US" sz="1999" dirty="0">
              <a:solidFill>
                <a:srgbClr val="000000"/>
              </a:solidFill>
              <a:latin typeface="Montserrat Semi-Bold"/>
            </a:endParaRPr>
          </a:p>
          <a:p>
            <a:pPr>
              <a:lnSpc>
                <a:spcPts val="3079"/>
              </a:lnSpc>
            </a:pPr>
            <a:r>
              <a:rPr lang="en-US" sz="1999" u="sng" dirty="0">
                <a:solidFill>
                  <a:srgbClr val="000000"/>
                </a:solidFill>
                <a:latin typeface="Montserrat Semi-Bold Bold"/>
              </a:rPr>
              <a:t>For PSM</a:t>
            </a:r>
          </a:p>
          <a:p>
            <a:pPr>
              <a:lnSpc>
                <a:spcPts val="3079"/>
              </a:lnSpc>
            </a:pPr>
            <a:r>
              <a:rPr lang="en-US" sz="1999" dirty="0">
                <a:solidFill>
                  <a:srgbClr val="000000"/>
                </a:solidFill>
                <a:latin typeface="Montserrat Semi-Bold"/>
              </a:rPr>
              <a:t>Gradient Boosting 2 has the best prediction with relatively low RMSE. Gradient Boosting 3 came in second while SVR comes in last.</a:t>
            </a:r>
          </a:p>
          <a:p>
            <a:pPr>
              <a:lnSpc>
                <a:spcPts val="3079"/>
              </a:lnSpc>
            </a:pPr>
            <a:endParaRPr lang="en-US" sz="1999" dirty="0">
              <a:solidFill>
                <a:srgbClr val="000000"/>
              </a:solidFill>
              <a:latin typeface="Montserrat Semi-Bold"/>
            </a:endParaRPr>
          </a:p>
          <a:p>
            <a:pPr>
              <a:lnSpc>
                <a:spcPts val="3079"/>
              </a:lnSpc>
            </a:pPr>
            <a:r>
              <a:rPr lang="en-US" sz="1999" dirty="0">
                <a:solidFill>
                  <a:srgbClr val="000000"/>
                </a:solidFill>
                <a:latin typeface="Montserrat Semi-Bold"/>
              </a:rPr>
              <a:t>We can definitely improve the models, perhaps by obtaining more data such as the number of times the flat was transacted or even the distance from closest MRT station. Ultimately, with more relevant information the better the metric score and prediction models.</a:t>
            </a:r>
          </a:p>
          <a:p>
            <a:pPr>
              <a:lnSpc>
                <a:spcPts val="3079"/>
              </a:lnSpc>
            </a:pPr>
            <a:endParaRPr lang="en-US" sz="1999" dirty="0">
              <a:solidFill>
                <a:srgbClr val="000000"/>
              </a:solidFill>
              <a:latin typeface="Montserrat Semi-Bold"/>
            </a:endParaRPr>
          </a:p>
          <a:p>
            <a:pPr>
              <a:lnSpc>
                <a:spcPts val="3079"/>
              </a:lnSpc>
            </a:pPr>
            <a:r>
              <a:rPr lang="en-US" sz="1999" dirty="0">
                <a:solidFill>
                  <a:srgbClr val="000000"/>
                </a:solidFill>
                <a:latin typeface="Montserrat Semi-Bold"/>
              </a:rPr>
              <a:t>To add on, by inputting this model into a website, it will improve the interface and user's experience making it more pleasant for usage and aesthetically beautiful. </a:t>
            </a: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a:p>
            <a:pPr>
              <a:lnSpc>
                <a:spcPts val="3079"/>
              </a:lnSpc>
            </a:pPr>
            <a:endParaRPr lang="en-US" sz="1999" dirty="0">
              <a:solidFill>
                <a:srgbClr val="000000"/>
              </a:solidFill>
              <a:latin typeface="Montserrat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CONCLUSION-A TOP TIP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88948" y="0"/>
            <a:ext cx="1380964" cy="863730"/>
          </a:xfrm>
          <a:prstGeom prst="rect">
            <a:avLst/>
          </a:prstGeom>
        </p:spPr>
      </p:pic>
      <p:pic>
        <p:nvPicPr>
          <p:cNvPr id="5" name="Picture 5"/>
          <p:cNvPicPr>
            <a:picLocks noChangeAspect="1"/>
          </p:cNvPicPr>
          <p:nvPr/>
        </p:nvPicPr>
        <p:blipFill>
          <a:blip r:embed="rId6"/>
          <a:srcRect/>
          <a:stretch>
            <a:fillRect/>
          </a:stretch>
        </p:blipFill>
        <p:spPr>
          <a:xfrm>
            <a:off x="-139238" y="1186764"/>
            <a:ext cx="9648810" cy="5177613"/>
          </a:xfrm>
          <a:prstGeom prst="rect">
            <a:avLst/>
          </a:prstGeom>
        </p:spPr>
      </p:pic>
      <p:sp>
        <p:nvSpPr>
          <p:cNvPr id="6" name="TextBox 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43</a:t>
            </a:r>
          </a:p>
        </p:txBody>
      </p:sp>
      <p:sp>
        <p:nvSpPr>
          <p:cNvPr id="7" name="TextBox 7"/>
          <p:cNvSpPr txBox="1"/>
          <p:nvPr/>
        </p:nvSpPr>
        <p:spPr>
          <a:xfrm>
            <a:off x="9509573" y="1138555"/>
            <a:ext cx="6480653" cy="8952865"/>
          </a:xfrm>
          <a:prstGeom prst="rect">
            <a:avLst/>
          </a:prstGeom>
        </p:spPr>
        <p:txBody>
          <a:bodyPr lIns="0" tIns="0" rIns="0" bIns="0" rtlCol="0" anchor="t">
            <a:spAutoFit/>
          </a:bodyPr>
          <a:lstStyle/>
          <a:p>
            <a:pPr marL="431801" lvl="1" indent="-215900">
              <a:lnSpc>
                <a:spcPts val="3080"/>
              </a:lnSpc>
              <a:buFont typeface="Arial"/>
              <a:buChar char="•"/>
            </a:pPr>
            <a:r>
              <a:rPr lang="en-US" sz="2000">
                <a:solidFill>
                  <a:srgbClr val="000000"/>
                </a:solidFill>
                <a:latin typeface="Montserrat Semi-Bold"/>
              </a:rPr>
              <a:t>Contrary to what some people might believe, properties generally start to depreciate as soon as their leases start.</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On average, flats which are 20 years old retain their value well, up to 90.5%!</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Past that, the rate of depreciation increases with flats losing ~5% of their value every 10 years up till 50 years old.</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Past 50 years old, flats lose value at a rapid rate.</a:t>
            </a:r>
          </a:p>
          <a:p>
            <a:pPr>
              <a:lnSpc>
                <a:spcPts val="3080"/>
              </a:lnSpc>
            </a:pPr>
            <a:endParaRPr lang="en-US" sz="2000">
              <a:solidFill>
                <a:srgbClr val="000000"/>
              </a:solidFill>
              <a:latin typeface="Montserrat Semi-Bold"/>
            </a:endParaRPr>
          </a:p>
          <a:p>
            <a:pPr marL="431801" lvl="1" indent="-215900">
              <a:lnSpc>
                <a:spcPts val="3080"/>
              </a:lnSpc>
              <a:buFont typeface="Arial"/>
              <a:buChar char="•"/>
            </a:pPr>
            <a:r>
              <a:rPr lang="en-US" sz="2000">
                <a:solidFill>
                  <a:srgbClr val="000000"/>
                </a:solidFill>
                <a:latin typeface="Montserrat Semi-Bold"/>
              </a:rPr>
              <a:t>Our advice? </a:t>
            </a:r>
          </a:p>
          <a:p>
            <a:pPr marL="863601" lvl="2" indent="-287867">
              <a:lnSpc>
                <a:spcPts val="3080"/>
              </a:lnSpc>
              <a:buFont typeface="Arial"/>
              <a:buChar char="⚬"/>
            </a:pPr>
            <a:r>
              <a:rPr lang="en-US" sz="2000" u="sng">
                <a:solidFill>
                  <a:srgbClr val="000000"/>
                </a:solidFill>
                <a:latin typeface="Montserrat Semi-Bold Bold"/>
              </a:rPr>
              <a:t>Best to let go of a new BTO flat within the first 20 years if intending to do so.</a:t>
            </a: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a:p>
            <a:pPr>
              <a:lnSpc>
                <a:spcPts val="3080"/>
              </a:lnSpc>
            </a:pPr>
            <a:endParaRPr lang="en-US" sz="2000" u="sng">
              <a:solidFill>
                <a:srgbClr val="000000"/>
              </a:solidFill>
              <a:latin typeface="Montserrat Semi-Bold Bold"/>
            </a:endParaRPr>
          </a:p>
        </p:txBody>
      </p:sp>
      <p:sp>
        <p:nvSpPr>
          <p:cNvPr id="8" name="TextBox 8"/>
          <p:cNvSpPr txBox="1"/>
          <p:nvPr/>
        </p:nvSpPr>
        <p:spPr>
          <a:xfrm>
            <a:off x="1833498" y="6326277"/>
            <a:ext cx="6480653" cy="185420"/>
          </a:xfrm>
          <a:prstGeom prst="rect">
            <a:avLst/>
          </a:prstGeom>
        </p:spPr>
        <p:txBody>
          <a:bodyPr lIns="0" tIns="0" rIns="0" bIns="0" rtlCol="0" anchor="t">
            <a:spAutoFit/>
          </a:bodyPr>
          <a:lstStyle/>
          <a:p>
            <a:pPr>
              <a:lnSpc>
                <a:spcPts val="1539"/>
              </a:lnSpc>
            </a:pPr>
            <a:r>
              <a:rPr lang="en-US" sz="999">
                <a:solidFill>
                  <a:srgbClr val="000000"/>
                </a:solidFill>
                <a:latin typeface="Montserrat Semi-Bold Bold Italics"/>
              </a:rPr>
              <a:t>Image Credit: Justin Kong, how-long-should-you-hold-on-to-a-99-year-lease-property-or-flat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2519" y="3446149"/>
            <a:ext cx="13430978" cy="7601933"/>
          </a:xfrm>
          <a:prstGeom prst="rect">
            <a:avLst/>
          </a:prstGeom>
        </p:spPr>
      </p:pic>
      <p:sp>
        <p:nvSpPr>
          <p:cNvPr id="3" name="TextBox 3"/>
          <p:cNvSpPr txBox="1"/>
          <p:nvPr/>
        </p:nvSpPr>
        <p:spPr>
          <a:xfrm>
            <a:off x="32836" y="-123825"/>
            <a:ext cx="18222328"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SOURCES</a:t>
            </a:r>
          </a:p>
        </p:txBody>
      </p:sp>
      <p:sp>
        <p:nvSpPr>
          <p:cNvPr id="4" name="TextBox 4"/>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44</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75944" y="0"/>
            <a:ext cx="1380964" cy="863730"/>
          </a:xfrm>
          <a:prstGeom prst="rect">
            <a:avLst/>
          </a:prstGeom>
        </p:spPr>
      </p:pic>
      <p:sp>
        <p:nvSpPr>
          <p:cNvPr id="6" name="TextBox 6"/>
          <p:cNvSpPr txBox="1"/>
          <p:nvPr/>
        </p:nvSpPr>
        <p:spPr>
          <a:xfrm>
            <a:off x="573357" y="1549758"/>
            <a:ext cx="11877171" cy="7390765"/>
          </a:xfrm>
          <a:prstGeom prst="rect">
            <a:avLst/>
          </a:prstGeom>
        </p:spPr>
        <p:txBody>
          <a:bodyPr lIns="0" tIns="0" rIns="0" bIns="0" rtlCol="0" anchor="t">
            <a:spAutoFit/>
          </a:bodyPr>
          <a:lstStyle/>
          <a:p>
            <a:pPr marL="431799" lvl="1" indent="-215899">
              <a:lnSpc>
                <a:spcPts val="3079"/>
              </a:lnSpc>
              <a:buFont typeface="Arial"/>
              <a:buChar char="•"/>
            </a:pPr>
            <a:r>
              <a:rPr lang="en-US" sz="1999">
                <a:solidFill>
                  <a:srgbClr val="000000"/>
                </a:solidFill>
                <a:latin typeface="Montserrat Semi-Bold"/>
              </a:rPr>
              <a:t>https://stephenallwright.com/good-rmse-value/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https://www.analyticsvidhya.com/blog/2021/05/know-the-best-evaluation-metrics-for-your-regression-model/</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https://data.gov.sg/dataset/resale-flat-prices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https://www.bmc.com/blogs/mean-squared-error-r2-and-variance-in-regression-analysis/</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https://www.mas.gov.sg/news/monetary-policy-statements/2022/mas-monetary-policy-statement-14oct22#:~:text=For%202022%20as%20a%20whole,inflation%20at%205.5%E2%80%936.5%25.</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https://www.teoyusiang.com/buildingsingapore/</a:t>
            </a:r>
          </a:p>
          <a:p>
            <a:pPr>
              <a:lnSpc>
                <a:spcPts val="3079"/>
              </a:lnSpc>
            </a:pPr>
            <a:endParaRPr lang="en-US" sz="1999">
              <a:solidFill>
                <a:srgbClr val="000000"/>
              </a:solidFill>
              <a:latin typeface="Montserrat Semi-Bold"/>
            </a:endParaRPr>
          </a:p>
          <a:p>
            <a:pPr marL="431799" lvl="1" indent="-215899">
              <a:lnSpc>
                <a:spcPts val="3079"/>
              </a:lnSpc>
              <a:buFont typeface="Arial"/>
              <a:buChar char="•"/>
            </a:pPr>
            <a:r>
              <a:rPr lang="en-US" sz="1999">
                <a:solidFill>
                  <a:srgbClr val="000000"/>
                </a:solidFill>
                <a:latin typeface="Montserrat Semi-Bold"/>
              </a:rPr>
              <a:t>https://aspiringpropertyinvestors.com/how-long-should-you-hold-on-to-a-99-year-lease-property-or-flat/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25252"/>
        </a:solidFill>
        <a:effectLst/>
      </p:bgPr>
    </p:bg>
    <p:spTree>
      <p:nvGrpSpPr>
        <p:cNvPr id="1" name=""/>
        <p:cNvGrpSpPr/>
        <p:nvPr/>
      </p:nvGrpSpPr>
      <p:grpSpPr>
        <a:xfrm>
          <a:off x="0" y="0"/>
          <a:ext cx="0" cy="0"/>
          <a:chOff x="0" y="0"/>
          <a:chExt cx="0" cy="0"/>
        </a:xfrm>
      </p:grpSpPr>
      <p:sp>
        <p:nvSpPr>
          <p:cNvPr id="2" name="AutoShape 2"/>
          <p:cNvSpPr/>
          <p:nvPr/>
        </p:nvSpPr>
        <p:spPr>
          <a:xfrm>
            <a:off x="7631913" y="9210675"/>
            <a:ext cx="3024175" cy="0"/>
          </a:xfrm>
          <a:prstGeom prst="line">
            <a:avLst/>
          </a:prstGeom>
          <a:ln w="47625" cap="rnd">
            <a:solidFill>
              <a:srgbClr val="FFFFFF"/>
            </a:solidFill>
            <a:prstDash val="solid"/>
            <a:headEnd type="none" w="sm" len="sm"/>
            <a:tailEnd type="none" w="sm" len="sm"/>
          </a:ln>
        </p:spPr>
      </p:sp>
      <p:sp>
        <p:nvSpPr>
          <p:cNvPr id="3" name="AutoShape 3"/>
          <p:cNvSpPr/>
          <p:nvPr/>
        </p:nvSpPr>
        <p:spPr>
          <a:xfrm>
            <a:off x="7631913" y="1028700"/>
            <a:ext cx="3024175" cy="0"/>
          </a:xfrm>
          <a:prstGeom prst="line">
            <a:avLst/>
          </a:prstGeom>
          <a:ln w="47625" cap="rnd">
            <a:solidFill>
              <a:srgbClr val="FFFFFF"/>
            </a:solidFill>
            <a:prstDash val="solid"/>
            <a:headEnd type="none" w="sm" len="sm"/>
            <a:tailEnd type="none" w="sm" len="sm"/>
          </a:ln>
        </p:spPr>
      </p:sp>
      <p:grpSp>
        <p:nvGrpSpPr>
          <p:cNvPr id="4" name="Group 4"/>
          <p:cNvGrpSpPr/>
          <p:nvPr/>
        </p:nvGrpSpPr>
        <p:grpSpPr>
          <a:xfrm>
            <a:off x="0" y="8692515"/>
            <a:ext cx="18548985" cy="2236470"/>
            <a:chOff x="0" y="0"/>
            <a:chExt cx="6766720" cy="815870"/>
          </a:xfrm>
        </p:grpSpPr>
        <p:sp>
          <p:nvSpPr>
            <p:cNvPr id="5" name="Freeform 5"/>
            <p:cNvSpPr/>
            <p:nvPr/>
          </p:nvSpPr>
          <p:spPr>
            <a:xfrm>
              <a:off x="0" y="0"/>
              <a:ext cx="6766720" cy="815870"/>
            </a:xfrm>
            <a:custGeom>
              <a:avLst/>
              <a:gdLst/>
              <a:ahLst/>
              <a:cxnLst/>
              <a:rect l="l" t="t" r="r" b="b"/>
              <a:pathLst>
                <a:path w="6766720" h="815870">
                  <a:moveTo>
                    <a:pt x="0" y="0"/>
                  </a:moveTo>
                  <a:lnTo>
                    <a:pt x="6766720" y="0"/>
                  </a:lnTo>
                  <a:lnTo>
                    <a:pt x="6766720" y="815870"/>
                  </a:lnTo>
                  <a:lnTo>
                    <a:pt x="0" y="815870"/>
                  </a:lnTo>
                  <a:close/>
                </a:path>
              </a:pathLst>
            </a:custGeom>
            <a:solidFill>
              <a:srgbClr val="FFFFFF"/>
            </a:solidFill>
          </p:spPr>
        </p:sp>
      </p:grpSp>
      <p:sp>
        <p:nvSpPr>
          <p:cNvPr id="6" name="TextBox 6"/>
          <p:cNvSpPr txBox="1"/>
          <p:nvPr/>
        </p:nvSpPr>
        <p:spPr>
          <a:xfrm>
            <a:off x="1310632" y="3682386"/>
            <a:ext cx="15666736" cy="1405347"/>
          </a:xfrm>
          <a:prstGeom prst="rect">
            <a:avLst/>
          </a:prstGeom>
        </p:spPr>
        <p:txBody>
          <a:bodyPr lIns="0" tIns="0" rIns="0" bIns="0" rtlCol="0" anchor="t">
            <a:spAutoFit/>
          </a:bodyPr>
          <a:lstStyle/>
          <a:p>
            <a:pPr algn="ctr">
              <a:lnSpc>
                <a:spcPts val="11755"/>
              </a:lnSpc>
              <a:spcBef>
                <a:spcPct val="0"/>
              </a:spcBef>
            </a:pPr>
            <a:r>
              <a:rPr lang="en-US" sz="7633">
                <a:solidFill>
                  <a:srgbClr val="FFFFFF"/>
                </a:solidFill>
                <a:latin typeface="Montserrat Semi-Bold"/>
              </a:rPr>
              <a:t>Thank You Very Much</a:t>
            </a:r>
          </a:p>
        </p:txBody>
      </p:sp>
      <p:sp>
        <p:nvSpPr>
          <p:cNvPr id="7" name="TextBox 7"/>
          <p:cNvSpPr txBox="1"/>
          <p:nvPr/>
        </p:nvSpPr>
        <p:spPr>
          <a:xfrm>
            <a:off x="5015732" y="5172596"/>
            <a:ext cx="8256537" cy="730690"/>
          </a:xfrm>
          <a:prstGeom prst="rect">
            <a:avLst/>
          </a:prstGeom>
        </p:spPr>
        <p:txBody>
          <a:bodyPr lIns="0" tIns="0" rIns="0" bIns="0" rtlCol="0" anchor="t">
            <a:spAutoFit/>
          </a:bodyPr>
          <a:lstStyle/>
          <a:p>
            <a:pPr algn="ctr">
              <a:lnSpc>
                <a:spcPts val="6195"/>
              </a:lnSpc>
              <a:spcBef>
                <a:spcPct val="0"/>
              </a:spcBef>
            </a:pPr>
            <a:r>
              <a:rPr lang="en-US" sz="4022">
                <a:solidFill>
                  <a:srgbClr val="FF8A63"/>
                </a:solidFill>
                <a:latin typeface="Montserrat Semi-Bold"/>
              </a:rPr>
              <a:t>For Your Attention!</a:t>
            </a:r>
          </a:p>
        </p:txBody>
      </p:sp>
      <p:sp>
        <p:nvSpPr>
          <p:cNvPr id="8" name="TextBox 8"/>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45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30114" y="1343538"/>
            <a:ext cx="1483831" cy="1483831"/>
          </a:xfrm>
          <a:prstGeom prst="rect">
            <a:avLst/>
          </a:prstGeom>
        </p:spPr>
      </p:pic>
      <p:pic>
        <p:nvPicPr>
          <p:cNvPr id="3" name="Picture 3"/>
          <p:cNvPicPr>
            <a:picLocks noChangeAspect="1"/>
          </p:cNvPicPr>
          <p:nvPr/>
        </p:nvPicPr>
        <p:blipFill>
          <a:blip r:embed="rId3"/>
          <a:srcRect/>
          <a:stretch>
            <a:fillRect/>
          </a:stretch>
        </p:blipFill>
        <p:spPr>
          <a:xfrm>
            <a:off x="11056479" y="1355220"/>
            <a:ext cx="1462478" cy="1462478"/>
          </a:xfrm>
          <a:prstGeom prst="rect">
            <a:avLst/>
          </a:prstGeom>
        </p:spPr>
      </p:pic>
      <p:pic>
        <p:nvPicPr>
          <p:cNvPr id="4" name="Picture 4"/>
          <p:cNvPicPr>
            <a:picLocks noChangeAspect="1"/>
          </p:cNvPicPr>
          <p:nvPr/>
        </p:nvPicPr>
        <p:blipFill>
          <a:blip r:embed="rId4"/>
          <a:srcRect/>
          <a:stretch>
            <a:fillRect/>
          </a:stretch>
        </p:blipFill>
        <p:spPr>
          <a:xfrm>
            <a:off x="14694045" y="5075263"/>
            <a:ext cx="3090104" cy="1259342"/>
          </a:xfrm>
          <a:prstGeom prst="rect">
            <a:avLst/>
          </a:prstGeom>
        </p:spPr>
      </p:pic>
      <p:pic>
        <p:nvPicPr>
          <p:cNvPr id="5" name="Picture 5"/>
          <p:cNvPicPr>
            <a:picLocks noChangeAspect="1"/>
          </p:cNvPicPr>
          <p:nvPr/>
        </p:nvPicPr>
        <p:blipFill>
          <a:blip r:embed="rId5"/>
          <a:srcRect/>
          <a:stretch>
            <a:fillRect/>
          </a:stretch>
        </p:blipFill>
        <p:spPr>
          <a:xfrm>
            <a:off x="11029922" y="4709637"/>
            <a:ext cx="1489034" cy="1489034"/>
          </a:xfrm>
          <a:prstGeom prst="rect">
            <a:avLst/>
          </a:prstGeom>
        </p:spPr>
      </p:pic>
      <p:pic>
        <p:nvPicPr>
          <p:cNvPr id="6" name="Picture 6"/>
          <p:cNvPicPr>
            <a:picLocks noChangeAspect="1"/>
          </p:cNvPicPr>
          <p:nvPr/>
        </p:nvPicPr>
        <p:blipFill>
          <a:blip r:embed="rId6"/>
          <a:srcRect/>
          <a:stretch>
            <a:fillRect/>
          </a:stretch>
        </p:blipFill>
        <p:spPr>
          <a:xfrm>
            <a:off x="6285850" y="4552950"/>
            <a:ext cx="1645722" cy="1645722"/>
          </a:xfrm>
          <a:prstGeom prst="rect">
            <a:avLst/>
          </a:prstGeom>
        </p:spPr>
      </p:pic>
      <p:pic>
        <p:nvPicPr>
          <p:cNvPr id="7" name="Picture 7"/>
          <p:cNvPicPr>
            <a:picLocks noChangeAspect="1"/>
          </p:cNvPicPr>
          <p:nvPr/>
        </p:nvPicPr>
        <p:blipFill>
          <a:blip r:embed="rId7"/>
          <a:srcRect t="12803" b="12803"/>
          <a:stretch>
            <a:fillRect/>
          </a:stretch>
        </p:blipFill>
        <p:spPr>
          <a:xfrm>
            <a:off x="3990844" y="1692622"/>
            <a:ext cx="1327363" cy="987475"/>
          </a:xfrm>
          <a:prstGeom prst="rect">
            <a:avLst/>
          </a:prstGeom>
        </p:spPr>
      </p:pic>
      <p:pic>
        <p:nvPicPr>
          <p:cNvPr id="8" name="Picture 8"/>
          <p:cNvPicPr>
            <a:picLocks noChangeAspect="1"/>
          </p:cNvPicPr>
          <p:nvPr/>
        </p:nvPicPr>
        <p:blipFill>
          <a:blip r:embed="rId7"/>
          <a:srcRect t="12803" b="12803"/>
          <a:stretch>
            <a:fillRect/>
          </a:stretch>
        </p:blipFill>
        <p:spPr>
          <a:xfrm>
            <a:off x="8671530" y="1692622"/>
            <a:ext cx="1327363" cy="987475"/>
          </a:xfrm>
          <a:prstGeom prst="rect">
            <a:avLst/>
          </a:prstGeom>
        </p:spPr>
      </p:pic>
      <p:pic>
        <p:nvPicPr>
          <p:cNvPr id="9" name="Picture 9"/>
          <p:cNvPicPr>
            <a:picLocks noChangeAspect="1"/>
          </p:cNvPicPr>
          <p:nvPr/>
        </p:nvPicPr>
        <p:blipFill>
          <a:blip r:embed="rId7"/>
          <a:srcRect t="12803" b="12803"/>
          <a:stretch>
            <a:fillRect/>
          </a:stretch>
        </p:blipFill>
        <p:spPr>
          <a:xfrm rot="5400000">
            <a:off x="15575415" y="3741954"/>
            <a:ext cx="1327363" cy="987475"/>
          </a:xfrm>
          <a:prstGeom prst="rect">
            <a:avLst/>
          </a:prstGeom>
        </p:spPr>
      </p:pic>
      <p:pic>
        <p:nvPicPr>
          <p:cNvPr id="10" name="Picture 10"/>
          <p:cNvPicPr>
            <a:picLocks noChangeAspect="1"/>
          </p:cNvPicPr>
          <p:nvPr/>
        </p:nvPicPr>
        <p:blipFill>
          <a:blip r:embed="rId7"/>
          <a:srcRect t="12803" b="12803"/>
          <a:stretch>
            <a:fillRect/>
          </a:stretch>
        </p:blipFill>
        <p:spPr>
          <a:xfrm rot="-10800000">
            <a:off x="13157809" y="5211197"/>
            <a:ext cx="1327363" cy="987475"/>
          </a:xfrm>
          <a:prstGeom prst="rect">
            <a:avLst/>
          </a:prstGeom>
        </p:spPr>
      </p:pic>
      <p:pic>
        <p:nvPicPr>
          <p:cNvPr id="11" name="Picture 11"/>
          <p:cNvPicPr>
            <a:picLocks noChangeAspect="1"/>
          </p:cNvPicPr>
          <p:nvPr/>
        </p:nvPicPr>
        <p:blipFill>
          <a:blip r:embed="rId7"/>
          <a:srcRect t="12803" b="12803"/>
          <a:stretch>
            <a:fillRect/>
          </a:stretch>
        </p:blipFill>
        <p:spPr>
          <a:xfrm rot="-10800000">
            <a:off x="8671530" y="5211197"/>
            <a:ext cx="1327363" cy="987475"/>
          </a:xfrm>
          <a:prstGeom prst="rect">
            <a:avLst/>
          </a:prstGeom>
        </p:spPr>
      </p:pic>
      <p:pic>
        <p:nvPicPr>
          <p:cNvPr id="12" name="Picture 12"/>
          <p:cNvPicPr>
            <a:picLocks noChangeAspect="1"/>
          </p:cNvPicPr>
          <p:nvPr/>
        </p:nvPicPr>
        <p:blipFill>
          <a:blip r:embed="rId7"/>
          <a:srcRect t="12803" b="12803"/>
          <a:stretch>
            <a:fillRect/>
          </a:stretch>
        </p:blipFill>
        <p:spPr>
          <a:xfrm>
            <a:off x="13576231" y="1692622"/>
            <a:ext cx="1327363" cy="987475"/>
          </a:xfrm>
          <a:prstGeom prst="rect">
            <a:avLst/>
          </a:prstGeom>
        </p:spPr>
      </p:pic>
      <p:pic>
        <p:nvPicPr>
          <p:cNvPr id="13" name="Picture 13"/>
          <p:cNvPicPr>
            <a:picLocks noChangeAspect="1"/>
          </p:cNvPicPr>
          <p:nvPr/>
        </p:nvPicPr>
        <p:blipFill>
          <a:blip r:embed="rId8"/>
          <a:srcRect/>
          <a:stretch>
            <a:fillRect/>
          </a:stretch>
        </p:blipFill>
        <p:spPr>
          <a:xfrm>
            <a:off x="15462156" y="1355220"/>
            <a:ext cx="1553883" cy="1462478"/>
          </a:xfrm>
          <a:prstGeom prst="rect">
            <a:avLst/>
          </a:prstGeom>
        </p:spPr>
      </p:pic>
      <p:pic>
        <p:nvPicPr>
          <p:cNvPr id="14" name="Picture 14"/>
          <p:cNvPicPr>
            <a:picLocks noChangeAspect="1"/>
          </p:cNvPicPr>
          <p:nvPr/>
        </p:nvPicPr>
        <p:blipFill>
          <a:blip r:embed="rId9"/>
          <a:srcRect/>
          <a:stretch>
            <a:fillRect/>
          </a:stretch>
        </p:blipFill>
        <p:spPr>
          <a:xfrm>
            <a:off x="1028700" y="4276992"/>
            <a:ext cx="2379115" cy="2379115"/>
          </a:xfrm>
          <a:prstGeom prst="rect">
            <a:avLst/>
          </a:prstGeom>
        </p:spPr>
      </p:pic>
      <p:pic>
        <p:nvPicPr>
          <p:cNvPr id="15" name="Picture 15"/>
          <p:cNvPicPr>
            <a:picLocks noChangeAspect="1"/>
          </p:cNvPicPr>
          <p:nvPr/>
        </p:nvPicPr>
        <p:blipFill>
          <a:blip r:embed="rId7"/>
          <a:srcRect t="12803" b="12803"/>
          <a:stretch>
            <a:fillRect/>
          </a:stretch>
        </p:blipFill>
        <p:spPr>
          <a:xfrm rot="-10800000">
            <a:off x="3795526" y="5194796"/>
            <a:ext cx="1327363" cy="987475"/>
          </a:xfrm>
          <a:prstGeom prst="rect">
            <a:avLst/>
          </a:prstGeom>
        </p:spPr>
      </p:pic>
      <p:pic>
        <p:nvPicPr>
          <p:cNvPr id="16" name="Picture 16"/>
          <p:cNvPicPr>
            <a:picLocks noChangeAspect="1"/>
          </p:cNvPicPr>
          <p:nvPr/>
        </p:nvPicPr>
        <p:blipFill>
          <a:blip r:embed="rId7"/>
          <a:srcRect t="12803" b="12803"/>
          <a:stretch>
            <a:fillRect/>
          </a:stretch>
        </p:blipFill>
        <p:spPr>
          <a:xfrm rot="5400000">
            <a:off x="1631385" y="6940351"/>
            <a:ext cx="1327363" cy="987475"/>
          </a:xfrm>
          <a:prstGeom prst="rect">
            <a:avLst/>
          </a:prstGeom>
        </p:spPr>
      </p:pic>
      <p:pic>
        <p:nvPicPr>
          <p:cNvPr id="17" name="Picture 17"/>
          <p:cNvPicPr>
            <a:picLocks noChangeAspect="1"/>
          </p:cNvPicPr>
          <p:nvPr/>
        </p:nvPicPr>
        <p:blipFill>
          <a:blip r:embed="rId10"/>
          <a:srcRect/>
          <a:stretch>
            <a:fillRect/>
          </a:stretch>
        </p:blipFill>
        <p:spPr>
          <a:xfrm>
            <a:off x="1587003" y="8164445"/>
            <a:ext cx="1358976" cy="1358976"/>
          </a:xfrm>
          <a:prstGeom prst="rect">
            <a:avLst/>
          </a:prstGeom>
        </p:spPr>
      </p:pic>
      <p:pic>
        <p:nvPicPr>
          <p:cNvPr id="18" name="Picture 18"/>
          <p:cNvPicPr>
            <a:picLocks noChangeAspect="1"/>
          </p:cNvPicPr>
          <p:nvPr/>
        </p:nvPicPr>
        <p:blipFill>
          <a:blip r:embed="rId7"/>
          <a:srcRect t="12803" b="12803"/>
          <a:stretch>
            <a:fillRect/>
          </a:stretch>
        </p:blipFill>
        <p:spPr>
          <a:xfrm>
            <a:off x="3795526" y="8270825"/>
            <a:ext cx="1327363" cy="987475"/>
          </a:xfrm>
          <a:prstGeom prst="rect">
            <a:avLst/>
          </a:prstGeom>
        </p:spPr>
      </p:pic>
      <p:pic>
        <p:nvPicPr>
          <p:cNvPr id="19" name="Picture 19"/>
          <p:cNvPicPr>
            <a:picLocks noChangeAspect="1"/>
          </p:cNvPicPr>
          <p:nvPr/>
        </p:nvPicPr>
        <p:blipFill>
          <a:blip r:embed="rId11"/>
          <a:srcRect/>
          <a:stretch>
            <a:fillRect/>
          </a:stretch>
        </p:blipFill>
        <p:spPr>
          <a:xfrm>
            <a:off x="6380590" y="7849157"/>
            <a:ext cx="1456242" cy="1456242"/>
          </a:xfrm>
          <a:prstGeom prst="rect">
            <a:avLst/>
          </a:prstGeom>
        </p:spPr>
      </p:pic>
      <p:pic>
        <p:nvPicPr>
          <p:cNvPr id="20" name="Picture 20"/>
          <p:cNvPicPr>
            <a:picLocks noChangeAspect="1"/>
          </p:cNvPicPr>
          <p:nvPr/>
        </p:nvPicPr>
        <p:blipFill>
          <a:blip r:embed="rId7"/>
          <a:srcRect t="12803" b="12803"/>
          <a:stretch>
            <a:fillRect/>
          </a:stretch>
        </p:blipFill>
        <p:spPr>
          <a:xfrm>
            <a:off x="8902880" y="8350196"/>
            <a:ext cx="1327363" cy="987475"/>
          </a:xfrm>
          <a:prstGeom prst="rect">
            <a:avLst/>
          </a:prstGeom>
        </p:spPr>
      </p:pic>
      <p:pic>
        <p:nvPicPr>
          <p:cNvPr id="21" name="Picture 21"/>
          <p:cNvPicPr>
            <a:picLocks noChangeAspect="1"/>
          </p:cNvPicPr>
          <p:nvPr/>
        </p:nvPicPr>
        <p:blipFill>
          <a:blip r:embed="rId12"/>
          <a:srcRect/>
          <a:stretch>
            <a:fillRect/>
          </a:stretch>
        </p:blipFill>
        <p:spPr>
          <a:xfrm>
            <a:off x="10925594" y="7825730"/>
            <a:ext cx="1697691" cy="1697691"/>
          </a:xfrm>
          <a:prstGeom prst="rect">
            <a:avLst/>
          </a:prstGeom>
        </p:spPr>
      </p:pic>
      <p:pic>
        <p:nvPicPr>
          <p:cNvPr id="22" name="Picture 22"/>
          <p:cNvPicPr>
            <a:picLocks noChangeAspect="1"/>
          </p:cNvPicPr>
          <p:nvPr/>
        </p:nvPicPr>
        <p:blipFill>
          <a:blip r:embed="rId13"/>
          <a:srcRect/>
          <a:stretch>
            <a:fillRect/>
          </a:stretch>
        </p:blipFill>
        <p:spPr>
          <a:xfrm>
            <a:off x="1232321" y="1118497"/>
            <a:ext cx="1556483" cy="1935924"/>
          </a:xfrm>
          <a:prstGeom prst="rect">
            <a:avLst/>
          </a:prstGeom>
        </p:spPr>
      </p:pic>
      <p:sp>
        <p:nvSpPr>
          <p:cNvPr id="23" name="TextBox 23"/>
          <p:cNvSpPr txBox="1"/>
          <p:nvPr/>
        </p:nvSpPr>
        <p:spPr>
          <a:xfrm>
            <a:off x="3407815" y="62615"/>
            <a:ext cx="16087662" cy="73215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WORKFLOW TO TACKLING PROBLEM</a:t>
            </a:r>
          </a:p>
        </p:txBody>
      </p:sp>
      <p:sp>
        <p:nvSpPr>
          <p:cNvPr id="24" name="TextBox 24"/>
          <p:cNvSpPr txBox="1"/>
          <p:nvPr/>
        </p:nvSpPr>
        <p:spPr>
          <a:xfrm>
            <a:off x="17259300" y="10062845"/>
            <a:ext cx="4328283" cy="224155"/>
          </a:xfrm>
          <a:prstGeom prst="rect">
            <a:avLst/>
          </a:prstGeom>
        </p:spPr>
        <p:txBody>
          <a:bodyPr lIns="0" tIns="0" rIns="0" bIns="0" rtlCol="0" anchor="t">
            <a:spAutoFit/>
          </a:bodyPr>
          <a:lstStyle/>
          <a:p>
            <a:pPr algn="just">
              <a:lnSpc>
                <a:spcPts val="1819"/>
              </a:lnSpc>
            </a:pPr>
            <a:r>
              <a:rPr lang="en-US" sz="1299" spc="261">
                <a:solidFill>
                  <a:srgbClr val="000000"/>
                </a:solidFill>
                <a:latin typeface="Open Sauce SemiBold Bold"/>
              </a:rPr>
              <a:t>PAGE 05</a:t>
            </a:r>
          </a:p>
        </p:txBody>
      </p:sp>
      <p:sp>
        <p:nvSpPr>
          <p:cNvPr id="25" name="TextBox 25"/>
          <p:cNvSpPr txBox="1"/>
          <p:nvPr/>
        </p:nvSpPr>
        <p:spPr>
          <a:xfrm>
            <a:off x="1760254" y="3059762"/>
            <a:ext cx="687129" cy="212435"/>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Data</a:t>
            </a:r>
          </a:p>
        </p:txBody>
      </p:sp>
      <p:sp>
        <p:nvSpPr>
          <p:cNvPr id="26" name="TextBox 26"/>
          <p:cNvSpPr txBox="1"/>
          <p:nvPr/>
        </p:nvSpPr>
        <p:spPr>
          <a:xfrm>
            <a:off x="5746443" y="3059874"/>
            <a:ext cx="2251172"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Data Pre-processing</a:t>
            </a:r>
          </a:p>
        </p:txBody>
      </p:sp>
      <p:sp>
        <p:nvSpPr>
          <p:cNvPr id="27" name="TextBox 27"/>
          <p:cNvSpPr txBox="1"/>
          <p:nvPr/>
        </p:nvSpPr>
        <p:spPr>
          <a:xfrm>
            <a:off x="11056479" y="2959973"/>
            <a:ext cx="1519604"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Exploratory Data Analysis</a:t>
            </a:r>
          </a:p>
        </p:txBody>
      </p:sp>
      <p:sp>
        <p:nvSpPr>
          <p:cNvPr id="28" name="TextBox 28"/>
          <p:cNvSpPr txBox="1"/>
          <p:nvPr/>
        </p:nvSpPr>
        <p:spPr>
          <a:xfrm>
            <a:off x="15401213" y="6323503"/>
            <a:ext cx="1675767"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Train Test Split</a:t>
            </a:r>
          </a:p>
        </p:txBody>
      </p:sp>
      <p:sp>
        <p:nvSpPr>
          <p:cNvPr id="29" name="TextBox 29"/>
          <p:cNvSpPr txBox="1"/>
          <p:nvPr/>
        </p:nvSpPr>
        <p:spPr>
          <a:xfrm>
            <a:off x="10600798" y="6363180"/>
            <a:ext cx="2975433"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a:rPr>
              <a:t>Models Training &amp; Testing</a:t>
            </a:r>
          </a:p>
        </p:txBody>
      </p:sp>
      <p:sp>
        <p:nvSpPr>
          <p:cNvPr id="30" name="TextBox 30"/>
          <p:cNvSpPr txBox="1"/>
          <p:nvPr/>
        </p:nvSpPr>
        <p:spPr>
          <a:xfrm>
            <a:off x="5860132" y="6427271"/>
            <a:ext cx="2911866"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Evaluation the models </a:t>
            </a:r>
          </a:p>
        </p:txBody>
      </p:sp>
      <p:sp>
        <p:nvSpPr>
          <p:cNvPr id="31" name="TextBox 31"/>
          <p:cNvSpPr txBox="1"/>
          <p:nvPr/>
        </p:nvSpPr>
        <p:spPr>
          <a:xfrm>
            <a:off x="15591685" y="2959973"/>
            <a:ext cx="1519604"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Categorical Encoding</a:t>
            </a:r>
          </a:p>
        </p:txBody>
      </p:sp>
      <p:sp>
        <p:nvSpPr>
          <p:cNvPr id="32" name="TextBox 32"/>
          <p:cNvSpPr txBox="1"/>
          <p:nvPr/>
        </p:nvSpPr>
        <p:spPr>
          <a:xfrm>
            <a:off x="711741" y="6357087"/>
            <a:ext cx="4154124"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Tuning &amp; Boosting of Models</a:t>
            </a:r>
          </a:p>
        </p:txBody>
      </p:sp>
      <p:sp>
        <p:nvSpPr>
          <p:cNvPr id="33" name="TextBox 33"/>
          <p:cNvSpPr txBox="1"/>
          <p:nvPr/>
        </p:nvSpPr>
        <p:spPr>
          <a:xfrm>
            <a:off x="1078978" y="9685346"/>
            <a:ext cx="2911866"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Comparing the Models</a:t>
            </a:r>
          </a:p>
        </p:txBody>
      </p:sp>
      <p:sp>
        <p:nvSpPr>
          <p:cNvPr id="34" name="TextBox 34"/>
          <p:cNvSpPr txBox="1"/>
          <p:nvPr/>
        </p:nvSpPr>
        <p:spPr>
          <a:xfrm>
            <a:off x="5759665" y="9585446"/>
            <a:ext cx="2911866" cy="412012"/>
          </a:xfrm>
          <a:prstGeom prst="rect">
            <a:avLst/>
          </a:prstGeom>
        </p:spPr>
        <p:txBody>
          <a:bodyPr lIns="0" tIns="0" rIns="0" bIns="0" rtlCol="0" anchor="t">
            <a:spAutoFit/>
          </a:bodyPr>
          <a:lstStyle/>
          <a:p>
            <a:pPr algn="l">
              <a:lnSpc>
                <a:spcPts val="1613"/>
              </a:lnSpc>
            </a:pPr>
            <a:r>
              <a:rPr lang="en-US" sz="1613">
                <a:solidFill>
                  <a:srgbClr val="2E2E2E"/>
                </a:solidFill>
                <a:latin typeface="Montserrat"/>
              </a:rPr>
              <a:t>Choosing the best model for the HDB Price Predictor</a:t>
            </a:r>
          </a:p>
        </p:txBody>
      </p:sp>
      <p:sp>
        <p:nvSpPr>
          <p:cNvPr id="35" name="TextBox 35"/>
          <p:cNvSpPr txBox="1"/>
          <p:nvPr/>
        </p:nvSpPr>
        <p:spPr>
          <a:xfrm>
            <a:off x="11328713" y="9685346"/>
            <a:ext cx="1519604" cy="212211"/>
          </a:xfrm>
          <a:prstGeom prst="rect">
            <a:avLst/>
          </a:prstGeom>
        </p:spPr>
        <p:txBody>
          <a:bodyPr lIns="0" tIns="0" rIns="0" bIns="0" rtlCol="0" anchor="t">
            <a:spAutoFit/>
          </a:bodyPr>
          <a:lstStyle/>
          <a:p>
            <a:pPr algn="l">
              <a:lnSpc>
                <a:spcPts val="1613"/>
              </a:lnSpc>
            </a:pPr>
            <a:r>
              <a:rPr lang="en-US" sz="1613">
                <a:solidFill>
                  <a:srgbClr val="2E2E2E"/>
                </a:solidFill>
                <a:latin typeface="Montserrat Bold"/>
              </a:rPr>
              <a:t>Conclusion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58750">
            <a:off x="15470048" y="-653552"/>
            <a:ext cx="6008370" cy="11862739"/>
            <a:chOff x="0" y="0"/>
            <a:chExt cx="2191870" cy="4327559"/>
          </a:xfrm>
        </p:grpSpPr>
        <p:sp>
          <p:nvSpPr>
            <p:cNvPr id="3" name="Freeform 3"/>
            <p:cNvSpPr/>
            <p:nvPr/>
          </p:nvSpPr>
          <p:spPr>
            <a:xfrm>
              <a:off x="0" y="0"/>
              <a:ext cx="2191870" cy="4327559"/>
            </a:xfrm>
            <a:custGeom>
              <a:avLst/>
              <a:gdLst/>
              <a:ahLst/>
              <a:cxnLst/>
              <a:rect l="l" t="t" r="r" b="b"/>
              <a:pathLst>
                <a:path w="2191870" h="4327559">
                  <a:moveTo>
                    <a:pt x="0" y="0"/>
                  </a:moveTo>
                  <a:lnTo>
                    <a:pt x="2191870" y="0"/>
                  </a:lnTo>
                  <a:lnTo>
                    <a:pt x="2191870" y="4327559"/>
                  </a:lnTo>
                  <a:lnTo>
                    <a:pt x="0" y="4327559"/>
                  </a:lnTo>
                  <a:close/>
                </a:path>
              </a:pathLst>
            </a:custGeom>
            <a:solidFill>
              <a:srgbClr val="52525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61226" y="6296561"/>
            <a:ext cx="9589828" cy="4430501"/>
          </a:xfrm>
          <a:prstGeom prst="rect">
            <a:avLst/>
          </a:prstGeom>
        </p:spPr>
      </p:pic>
      <p:sp>
        <p:nvSpPr>
          <p:cNvPr id="5" name="TextBox 5"/>
          <p:cNvSpPr txBox="1"/>
          <p:nvPr/>
        </p:nvSpPr>
        <p:spPr>
          <a:xfrm>
            <a:off x="2070099" y="3940885"/>
            <a:ext cx="11463064" cy="942594"/>
          </a:xfrm>
          <a:prstGeom prst="rect">
            <a:avLst/>
          </a:prstGeom>
        </p:spPr>
        <p:txBody>
          <a:bodyPr lIns="0" tIns="0" rIns="0" bIns="0" rtlCol="0" anchor="t">
            <a:spAutoFit/>
          </a:bodyPr>
          <a:lstStyle/>
          <a:p>
            <a:pPr algn="just">
              <a:lnSpc>
                <a:spcPts val="6798"/>
              </a:lnSpc>
              <a:spcBef>
                <a:spcPct val="0"/>
              </a:spcBef>
            </a:pPr>
            <a:r>
              <a:rPr lang="en-US" sz="6600">
                <a:solidFill>
                  <a:srgbClr val="FA5422"/>
                </a:solidFill>
                <a:latin typeface="Poppins Medium"/>
              </a:rPr>
              <a:t>DATA PREPROCESSING </a:t>
            </a:r>
          </a:p>
        </p:txBody>
      </p:sp>
      <p:sp>
        <p:nvSpPr>
          <p:cNvPr id="6" name="TextBox 6"/>
          <p:cNvSpPr txBox="1"/>
          <p:nvPr/>
        </p:nvSpPr>
        <p:spPr>
          <a:xfrm>
            <a:off x="102871" y="10029825"/>
            <a:ext cx="5186773" cy="224155"/>
          </a:xfrm>
          <a:prstGeom prst="rect">
            <a:avLst/>
          </a:prstGeom>
        </p:spPr>
        <p:txBody>
          <a:bodyPr lIns="0" tIns="0" rIns="0" bIns="0" rtlCol="0" anchor="t">
            <a:spAutoFit/>
          </a:bodyPr>
          <a:lstStyle/>
          <a:p>
            <a:pPr>
              <a:lnSpc>
                <a:spcPts val="1819"/>
              </a:lnSpc>
            </a:pPr>
            <a:r>
              <a:rPr lang="en-US" sz="1299" spc="261">
                <a:solidFill>
                  <a:srgbClr val="000000"/>
                </a:solidFill>
                <a:latin typeface="Open Sauce SemiBold Bold"/>
              </a:rPr>
              <a:t>PAGE 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9" name="Picture 9"/>
          <p:cNvPicPr>
            <a:picLocks noChangeAspect="1"/>
          </p:cNvPicPr>
          <p:nvPr/>
        </p:nvPicPr>
        <p:blipFill>
          <a:blip r:embed="rId3"/>
          <a:srcRect t="12803" b="12803"/>
          <a:stretch>
            <a:fillRect/>
          </a:stretch>
        </p:blipFill>
        <p:spPr>
          <a:xfrm>
            <a:off x="6902606" y="4966585"/>
            <a:ext cx="610846" cy="454431"/>
          </a:xfrm>
          <a:prstGeom prst="rect">
            <a:avLst/>
          </a:prstGeom>
        </p:spPr>
      </p:pic>
      <p:pic>
        <p:nvPicPr>
          <p:cNvPr id="10" name="Picture 10"/>
          <p:cNvPicPr>
            <a:picLocks noChangeAspect="1"/>
          </p:cNvPicPr>
          <p:nvPr/>
        </p:nvPicPr>
        <p:blipFill>
          <a:blip r:embed="rId4"/>
          <a:srcRect/>
          <a:stretch>
            <a:fillRect/>
          </a:stretch>
        </p:blipFill>
        <p:spPr>
          <a:xfrm>
            <a:off x="4764332" y="3429601"/>
            <a:ext cx="424568" cy="424568"/>
          </a:xfrm>
          <a:prstGeom prst="rect">
            <a:avLst/>
          </a:prstGeom>
        </p:spPr>
      </p:pic>
      <p:pic>
        <p:nvPicPr>
          <p:cNvPr id="11" name="Picture 11"/>
          <p:cNvPicPr>
            <a:picLocks noChangeAspect="1"/>
          </p:cNvPicPr>
          <p:nvPr/>
        </p:nvPicPr>
        <p:blipFill>
          <a:blip r:embed="rId5"/>
          <a:srcRect/>
          <a:stretch>
            <a:fillRect/>
          </a:stretch>
        </p:blipFill>
        <p:spPr>
          <a:xfrm>
            <a:off x="12166769" y="3061175"/>
            <a:ext cx="424568" cy="424568"/>
          </a:xfrm>
          <a:prstGeom prst="rect">
            <a:avLst/>
          </a:prstGeom>
        </p:spPr>
      </p:pic>
      <p:pic>
        <p:nvPicPr>
          <p:cNvPr id="12" name="Picture 12"/>
          <p:cNvPicPr>
            <a:picLocks noChangeAspect="1"/>
          </p:cNvPicPr>
          <p:nvPr/>
        </p:nvPicPr>
        <p:blipFill>
          <a:blip r:embed="rId6"/>
          <a:srcRect/>
          <a:stretch>
            <a:fillRect/>
          </a:stretch>
        </p:blipFill>
        <p:spPr>
          <a:xfrm>
            <a:off x="1028700" y="3407974"/>
            <a:ext cx="2166051" cy="3684776"/>
          </a:xfrm>
          <a:prstGeom prst="rect">
            <a:avLst/>
          </a:prstGeom>
        </p:spPr>
      </p:pic>
      <p:pic>
        <p:nvPicPr>
          <p:cNvPr id="13" name="Picture 13"/>
          <p:cNvPicPr>
            <a:picLocks noChangeAspect="1"/>
          </p:cNvPicPr>
          <p:nvPr/>
        </p:nvPicPr>
        <p:blipFill>
          <a:blip r:embed="rId7"/>
          <a:srcRect/>
          <a:stretch>
            <a:fillRect/>
          </a:stretch>
        </p:blipFill>
        <p:spPr>
          <a:xfrm>
            <a:off x="7758233" y="4452016"/>
            <a:ext cx="2563787" cy="1108940"/>
          </a:xfrm>
          <a:prstGeom prst="rect">
            <a:avLst/>
          </a:prstGeom>
        </p:spPr>
      </p:pic>
      <p:sp>
        <p:nvSpPr>
          <p:cNvPr id="14" name="TextBox 14"/>
          <p:cNvSpPr txBox="1"/>
          <p:nvPr/>
        </p:nvSpPr>
        <p:spPr>
          <a:xfrm>
            <a:off x="93945" y="-123825"/>
            <a:ext cx="17274649" cy="1513205"/>
          </a:xfrm>
          <a:prstGeom prst="rect">
            <a:avLst/>
          </a:prstGeom>
        </p:spPr>
        <p:txBody>
          <a:bodyPr lIns="0" tIns="0" rIns="0" bIns="0" rtlCol="0" anchor="t">
            <a:spAutoFit/>
          </a:bodyPr>
          <a:lstStyle/>
          <a:p>
            <a:pPr>
              <a:lnSpc>
                <a:spcPts val="6159"/>
              </a:lnSpc>
              <a:spcBef>
                <a:spcPct val="0"/>
              </a:spcBef>
            </a:pPr>
            <a:r>
              <a:rPr lang="en-US" sz="3999">
                <a:solidFill>
                  <a:srgbClr val="FF3B00"/>
                </a:solidFill>
                <a:latin typeface="Montserrat Semi-Bold"/>
              </a:rPr>
              <a:t>DATA PREPROCESSING - </a:t>
            </a:r>
            <a:r>
              <a:rPr lang="en-US" sz="3999">
                <a:solidFill>
                  <a:srgbClr val="000000"/>
                </a:solidFill>
                <a:latin typeface="Montserrat Semi-Bold"/>
              </a:rPr>
              <a:t>CHECKING FOR MISSING &amp; DUPLICATE DATA</a:t>
            </a:r>
          </a:p>
        </p:txBody>
      </p:sp>
      <p:sp>
        <p:nvSpPr>
          <p:cNvPr id="15" name="TextBox 15"/>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a:solidFill>
                  <a:srgbClr val="000000"/>
                </a:solidFill>
                <a:latin typeface="Open Sauce SemiBold Bold"/>
              </a:rPr>
              <a:t>PAGE 07</a:t>
            </a:r>
          </a:p>
        </p:txBody>
      </p:sp>
      <p:grpSp>
        <p:nvGrpSpPr>
          <p:cNvPr id="16" name="Group 16"/>
          <p:cNvGrpSpPr/>
          <p:nvPr/>
        </p:nvGrpSpPr>
        <p:grpSpPr>
          <a:xfrm>
            <a:off x="3337626" y="4008946"/>
            <a:ext cx="3277980" cy="2294152"/>
            <a:chOff x="0" y="0"/>
            <a:chExt cx="4370640" cy="3058869"/>
          </a:xfrm>
        </p:grpSpPr>
        <p:sp>
          <p:nvSpPr>
            <p:cNvPr id="17" name="TextBox 17"/>
            <p:cNvSpPr txBox="1"/>
            <p:nvPr/>
          </p:nvSpPr>
          <p:spPr>
            <a:xfrm>
              <a:off x="0" y="-47625"/>
              <a:ext cx="4370640" cy="972226"/>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Checking the number of missing values</a:t>
              </a:r>
            </a:p>
          </p:txBody>
        </p:sp>
        <p:sp>
          <p:nvSpPr>
            <p:cNvPr id="18" name="TextBox 18"/>
            <p:cNvSpPr txBox="1"/>
            <p:nvPr/>
          </p:nvSpPr>
          <p:spPr>
            <a:xfrm>
              <a:off x="0" y="1340432"/>
              <a:ext cx="4370640" cy="1718437"/>
            </a:xfrm>
            <a:prstGeom prst="rect">
              <a:avLst/>
            </a:prstGeom>
          </p:spPr>
          <p:txBody>
            <a:bodyPr lIns="0" tIns="0" rIns="0" bIns="0" rtlCol="0" anchor="t">
              <a:spAutoFit/>
            </a:bodyPr>
            <a:lstStyle/>
            <a:p>
              <a:pPr algn="ctr">
                <a:lnSpc>
                  <a:spcPts val="2632"/>
                </a:lnSpc>
              </a:pPr>
              <a:r>
                <a:rPr lang="en-US" sz="1880">
                  <a:solidFill>
                    <a:srgbClr val="000000"/>
                  </a:solidFill>
                  <a:latin typeface="Inter"/>
                </a:rPr>
                <a:t>By using isnull() function, we can see that there are no missing values for all 11 columns.</a:t>
              </a:r>
            </a:p>
          </p:txBody>
        </p:sp>
      </p:grpSp>
      <p:grpSp>
        <p:nvGrpSpPr>
          <p:cNvPr id="19" name="Group 19"/>
          <p:cNvGrpSpPr/>
          <p:nvPr/>
        </p:nvGrpSpPr>
        <p:grpSpPr>
          <a:xfrm>
            <a:off x="10464895" y="3623668"/>
            <a:ext cx="4102638" cy="3602157"/>
            <a:chOff x="0" y="0"/>
            <a:chExt cx="5470184" cy="4802876"/>
          </a:xfrm>
        </p:grpSpPr>
        <p:sp>
          <p:nvSpPr>
            <p:cNvPr id="20" name="TextBox 20"/>
            <p:cNvSpPr txBox="1"/>
            <p:nvPr/>
          </p:nvSpPr>
          <p:spPr>
            <a:xfrm>
              <a:off x="0" y="-47625"/>
              <a:ext cx="5470184" cy="972226"/>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Checking the number of duplicated values</a:t>
              </a:r>
            </a:p>
          </p:txBody>
        </p:sp>
        <p:sp>
          <p:nvSpPr>
            <p:cNvPr id="21" name="TextBox 21"/>
            <p:cNvSpPr txBox="1"/>
            <p:nvPr/>
          </p:nvSpPr>
          <p:spPr>
            <a:xfrm>
              <a:off x="0" y="1340432"/>
              <a:ext cx="5470184" cy="3462444"/>
            </a:xfrm>
            <a:prstGeom prst="rect">
              <a:avLst/>
            </a:prstGeom>
          </p:spPr>
          <p:txBody>
            <a:bodyPr lIns="0" tIns="0" rIns="0" bIns="0" rtlCol="0" anchor="t">
              <a:spAutoFit/>
            </a:bodyPr>
            <a:lstStyle/>
            <a:p>
              <a:pPr algn="ctr">
                <a:lnSpc>
                  <a:spcPts val="2632"/>
                </a:lnSpc>
              </a:pPr>
              <a:r>
                <a:rPr lang="en-US" sz="1880">
                  <a:solidFill>
                    <a:srgbClr val="000000"/>
                  </a:solidFill>
                  <a:latin typeface="Inter"/>
                </a:rPr>
                <a:t>By using duplicated() and value counts() function, we can see that there are 265 duplicated records found. However, we can ignore this as it does not affect the dataset. We can make the assumption that the units on the same floor were sold the same price.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9" name="Picture 9"/>
          <p:cNvPicPr>
            <a:picLocks noChangeAspect="1"/>
          </p:cNvPicPr>
          <p:nvPr/>
        </p:nvPicPr>
        <p:blipFill>
          <a:blip r:embed="rId3"/>
          <a:srcRect t="12803" b="12803"/>
          <a:stretch>
            <a:fillRect/>
          </a:stretch>
        </p:blipFill>
        <p:spPr>
          <a:xfrm>
            <a:off x="7770738" y="2406979"/>
            <a:ext cx="610846" cy="454431"/>
          </a:xfrm>
          <a:prstGeom prst="rect">
            <a:avLst/>
          </a:prstGeom>
        </p:spPr>
      </p:pic>
      <p:pic>
        <p:nvPicPr>
          <p:cNvPr id="10" name="Picture 10"/>
          <p:cNvPicPr>
            <a:picLocks noChangeAspect="1"/>
          </p:cNvPicPr>
          <p:nvPr/>
        </p:nvPicPr>
        <p:blipFill>
          <a:blip r:embed="rId4"/>
          <a:srcRect/>
          <a:stretch>
            <a:fillRect/>
          </a:stretch>
        </p:blipFill>
        <p:spPr>
          <a:xfrm>
            <a:off x="3679198" y="888403"/>
            <a:ext cx="424568" cy="424568"/>
          </a:xfrm>
          <a:prstGeom prst="rect">
            <a:avLst/>
          </a:prstGeom>
        </p:spPr>
      </p:pic>
      <p:pic>
        <p:nvPicPr>
          <p:cNvPr id="11" name="Picture 11"/>
          <p:cNvPicPr>
            <a:picLocks noChangeAspect="1"/>
          </p:cNvPicPr>
          <p:nvPr/>
        </p:nvPicPr>
        <p:blipFill>
          <a:blip r:embed="rId5"/>
          <a:srcRect/>
          <a:stretch>
            <a:fillRect/>
          </a:stretch>
        </p:blipFill>
        <p:spPr>
          <a:xfrm>
            <a:off x="11086392" y="888403"/>
            <a:ext cx="424568" cy="424568"/>
          </a:xfrm>
          <a:prstGeom prst="rect">
            <a:avLst/>
          </a:prstGeom>
        </p:spPr>
      </p:pic>
      <p:pic>
        <p:nvPicPr>
          <p:cNvPr id="12" name="Picture 12"/>
          <p:cNvPicPr>
            <a:picLocks noChangeAspect="1"/>
          </p:cNvPicPr>
          <p:nvPr/>
        </p:nvPicPr>
        <p:blipFill>
          <a:blip r:embed="rId6"/>
          <a:srcRect/>
          <a:stretch>
            <a:fillRect/>
          </a:stretch>
        </p:blipFill>
        <p:spPr>
          <a:xfrm>
            <a:off x="136281" y="3772693"/>
            <a:ext cx="8449766" cy="1660506"/>
          </a:xfrm>
          <a:prstGeom prst="rect">
            <a:avLst/>
          </a:prstGeom>
        </p:spPr>
      </p:pic>
      <p:pic>
        <p:nvPicPr>
          <p:cNvPr id="13" name="Picture 13"/>
          <p:cNvPicPr>
            <a:picLocks noChangeAspect="1"/>
          </p:cNvPicPr>
          <p:nvPr/>
        </p:nvPicPr>
        <p:blipFill>
          <a:blip r:embed="rId7"/>
          <a:srcRect/>
          <a:stretch>
            <a:fillRect/>
          </a:stretch>
        </p:blipFill>
        <p:spPr>
          <a:xfrm>
            <a:off x="9144000" y="3772693"/>
            <a:ext cx="5513516" cy="1086988"/>
          </a:xfrm>
          <a:prstGeom prst="rect">
            <a:avLst/>
          </a:prstGeom>
        </p:spPr>
      </p:pic>
      <p:pic>
        <p:nvPicPr>
          <p:cNvPr id="14" name="Picture 14"/>
          <p:cNvPicPr>
            <a:picLocks noChangeAspect="1"/>
          </p:cNvPicPr>
          <p:nvPr/>
        </p:nvPicPr>
        <p:blipFill>
          <a:blip r:embed="rId8"/>
          <a:srcRect/>
          <a:stretch>
            <a:fillRect/>
          </a:stretch>
        </p:blipFill>
        <p:spPr>
          <a:xfrm>
            <a:off x="5546410" y="8677279"/>
            <a:ext cx="7195181" cy="1268944"/>
          </a:xfrm>
          <a:prstGeom prst="rect">
            <a:avLst/>
          </a:prstGeom>
        </p:spPr>
      </p:pic>
      <p:sp>
        <p:nvSpPr>
          <p:cNvPr id="15" name="TextBox 15"/>
          <p:cNvSpPr txBox="1"/>
          <p:nvPr/>
        </p:nvSpPr>
        <p:spPr>
          <a:xfrm>
            <a:off x="136281" y="-123825"/>
            <a:ext cx="18330265" cy="795089"/>
          </a:xfrm>
          <a:prstGeom prst="rect">
            <a:avLst/>
          </a:prstGeom>
        </p:spPr>
        <p:txBody>
          <a:bodyPr lIns="0" tIns="0" rIns="0" bIns="0" rtlCol="0" anchor="t">
            <a:spAutoFit/>
          </a:bodyPr>
          <a:lstStyle/>
          <a:p>
            <a:pPr>
              <a:lnSpc>
                <a:spcPts val="6159"/>
              </a:lnSpc>
              <a:spcBef>
                <a:spcPct val="0"/>
              </a:spcBef>
            </a:pPr>
            <a:r>
              <a:rPr lang="en-US" sz="3999" dirty="0">
                <a:solidFill>
                  <a:srgbClr val="FF3B00"/>
                </a:solidFill>
                <a:latin typeface="Montserrat Semi-Bold"/>
              </a:rPr>
              <a:t>DATA PREPROCESSING - </a:t>
            </a:r>
            <a:r>
              <a:rPr lang="en-US" sz="3999" dirty="0">
                <a:solidFill>
                  <a:srgbClr val="000000"/>
                </a:solidFill>
                <a:latin typeface="Montserrat Semi-Bold"/>
              </a:rPr>
              <a:t>CONVERSION &amp; FEATURE ENGINEERING</a:t>
            </a:r>
          </a:p>
        </p:txBody>
      </p:sp>
      <p:sp>
        <p:nvSpPr>
          <p:cNvPr id="16" name="TextBox 1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08</a:t>
            </a:r>
          </a:p>
        </p:txBody>
      </p:sp>
      <p:grpSp>
        <p:nvGrpSpPr>
          <p:cNvPr id="17" name="Group 17"/>
          <p:cNvGrpSpPr/>
          <p:nvPr/>
        </p:nvGrpSpPr>
        <p:grpSpPr>
          <a:xfrm>
            <a:off x="1183800" y="1525256"/>
            <a:ext cx="5415363" cy="1920436"/>
            <a:chOff x="0" y="0"/>
            <a:chExt cx="7220484" cy="2560581"/>
          </a:xfrm>
        </p:grpSpPr>
        <p:sp>
          <p:nvSpPr>
            <p:cNvPr id="18" name="TextBox 18"/>
            <p:cNvSpPr txBox="1"/>
            <p:nvPr/>
          </p:nvSpPr>
          <p:spPr>
            <a:xfrm>
              <a:off x="0" y="-47625"/>
              <a:ext cx="7220484" cy="473938"/>
            </a:xfrm>
            <a:prstGeom prst="rect">
              <a:avLst/>
            </a:prstGeom>
          </p:spPr>
          <p:txBody>
            <a:bodyPr lIns="0" tIns="0" rIns="0" bIns="0" rtlCol="0" anchor="t">
              <a:spAutoFit/>
            </a:bodyPr>
            <a:lstStyle/>
            <a:p>
              <a:pPr algn="ctr">
                <a:lnSpc>
                  <a:spcPts val="2975"/>
                </a:lnSpc>
              </a:pPr>
              <a:r>
                <a:rPr lang="en-US" sz="2125" dirty="0">
                  <a:solidFill>
                    <a:srgbClr val="000000"/>
                  </a:solidFill>
                  <a:latin typeface="Inter Bold"/>
                </a:rPr>
                <a:t>Converting column - "</a:t>
              </a:r>
              <a:r>
                <a:rPr lang="en-US" sz="2125" dirty="0" err="1">
                  <a:solidFill>
                    <a:srgbClr val="000000"/>
                  </a:solidFill>
                  <a:latin typeface="Inter Bold"/>
                </a:rPr>
                <a:t>remaining_lease</a:t>
              </a:r>
              <a:r>
                <a:rPr lang="en-US" sz="2125" dirty="0">
                  <a:solidFill>
                    <a:srgbClr val="000000"/>
                  </a:solidFill>
                  <a:latin typeface="Inter Bold"/>
                </a:rPr>
                <a:t>"</a:t>
              </a:r>
            </a:p>
          </p:txBody>
        </p:sp>
        <p:sp>
          <p:nvSpPr>
            <p:cNvPr id="19" name="TextBox 19"/>
            <p:cNvSpPr txBox="1"/>
            <p:nvPr/>
          </p:nvSpPr>
          <p:spPr>
            <a:xfrm>
              <a:off x="0" y="842144"/>
              <a:ext cx="7220484" cy="1718437"/>
            </a:xfrm>
            <a:prstGeom prst="rect">
              <a:avLst/>
            </a:prstGeom>
          </p:spPr>
          <p:txBody>
            <a:bodyPr lIns="0" tIns="0" rIns="0" bIns="0" rtlCol="0" anchor="t">
              <a:spAutoFit/>
            </a:bodyPr>
            <a:lstStyle/>
            <a:p>
              <a:pPr algn="ctr">
                <a:lnSpc>
                  <a:spcPts val="2632"/>
                </a:lnSpc>
              </a:pPr>
              <a:r>
                <a:rPr lang="en-US" sz="1880" dirty="0">
                  <a:solidFill>
                    <a:srgbClr val="000000"/>
                  </a:solidFill>
                  <a:latin typeface="Inter"/>
                </a:rPr>
                <a:t>As column "</a:t>
              </a:r>
              <a:r>
                <a:rPr lang="en-US" sz="1880" dirty="0" err="1">
                  <a:solidFill>
                    <a:srgbClr val="000000"/>
                  </a:solidFill>
                  <a:latin typeface="Inter"/>
                </a:rPr>
                <a:t>remaining_lease</a:t>
              </a:r>
              <a:r>
                <a:rPr lang="en-US" sz="1880" dirty="0">
                  <a:solidFill>
                    <a:srgbClr val="000000"/>
                  </a:solidFill>
                  <a:latin typeface="Inter"/>
                </a:rPr>
                <a:t>" is in object, we need to change it to int64 and create a new column called "</a:t>
              </a:r>
              <a:r>
                <a:rPr lang="en-US" sz="1880" dirty="0" err="1">
                  <a:solidFill>
                    <a:srgbClr val="000000"/>
                  </a:solidFill>
                  <a:latin typeface="Inter"/>
                </a:rPr>
                <a:t>remaining_lease_in_years</a:t>
              </a:r>
              <a:r>
                <a:rPr lang="en-US" sz="1880" dirty="0">
                  <a:solidFill>
                    <a:srgbClr val="000000"/>
                  </a:solidFill>
                  <a:latin typeface="Inter"/>
                </a:rPr>
                <a:t>"</a:t>
              </a:r>
            </a:p>
            <a:p>
              <a:pPr algn="ctr">
                <a:lnSpc>
                  <a:spcPts val="2632"/>
                </a:lnSpc>
              </a:pPr>
              <a:r>
                <a:rPr lang="en-US" sz="1880" dirty="0">
                  <a:solidFill>
                    <a:srgbClr val="000000"/>
                  </a:solidFill>
                  <a:latin typeface="Inter"/>
                </a:rPr>
                <a:t> </a:t>
              </a:r>
            </a:p>
          </p:txBody>
        </p:sp>
      </p:grpSp>
      <p:grpSp>
        <p:nvGrpSpPr>
          <p:cNvPr id="20" name="Group 20"/>
          <p:cNvGrpSpPr/>
          <p:nvPr/>
        </p:nvGrpSpPr>
        <p:grpSpPr>
          <a:xfrm>
            <a:off x="9556751" y="1525256"/>
            <a:ext cx="4728939" cy="1920436"/>
            <a:chOff x="0" y="0"/>
            <a:chExt cx="6305252" cy="2560581"/>
          </a:xfrm>
        </p:grpSpPr>
        <p:sp>
          <p:nvSpPr>
            <p:cNvPr id="21" name="TextBox 21"/>
            <p:cNvSpPr txBox="1"/>
            <p:nvPr/>
          </p:nvSpPr>
          <p:spPr>
            <a:xfrm>
              <a:off x="0" y="-47625"/>
              <a:ext cx="6305252" cy="473938"/>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Converting column - "month"</a:t>
              </a:r>
            </a:p>
          </p:txBody>
        </p:sp>
        <p:sp>
          <p:nvSpPr>
            <p:cNvPr id="22" name="TextBox 22"/>
            <p:cNvSpPr txBox="1"/>
            <p:nvPr/>
          </p:nvSpPr>
          <p:spPr>
            <a:xfrm>
              <a:off x="0" y="842144"/>
              <a:ext cx="6305252" cy="1718437"/>
            </a:xfrm>
            <a:prstGeom prst="rect">
              <a:avLst/>
            </a:prstGeom>
          </p:spPr>
          <p:txBody>
            <a:bodyPr lIns="0" tIns="0" rIns="0" bIns="0" rtlCol="0" anchor="t">
              <a:spAutoFit/>
            </a:bodyPr>
            <a:lstStyle/>
            <a:p>
              <a:pPr algn="ctr">
                <a:lnSpc>
                  <a:spcPts val="2632"/>
                </a:lnSpc>
              </a:pPr>
              <a:r>
                <a:rPr lang="en-US" sz="1880">
                  <a:solidFill>
                    <a:srgbClr val="000000"/>
                  </a:solidFill>
                  <a:latin typeface="Inter"/>
                </a:rPr>
                <a:t> Column "month"' datatype is in object64, we need to change it to int64 and create a new column called "year_bought"</a:t>
              </a:r>
            </a:p>
            <a:p>
              <a:pPr algn="ctr">
                <a:lnSpc>
                  <a:spcPts val="2632"/>
                </a:lnSpc>
              </a:pPr>
              <a:endParaRPr lang="en-US" sz="1880">
                <a:solidFill>
                  <a:srgbClr val="000000"/>
                </a:solidFill>
                <a:latin typeface="Inter"/>
              </a:endParaRPr>
            </a:p>
          </p:txBody>
        </p:sp>
      </p:grpSp>
      <p:pic>
        <p:nvPicPr>
          <p:cNvPr id="23" name="Picture 23"/>
          <p:cNvPicPr>
            <a:picLocks noChangeAspect="1"/>
          </p:cNvPicPr>
          <p:nvPr/>
        </p:nvPicPr>
        <p:blipFill>
          <a:blip r:embed="rId3"/>
          <a:srcRect t="12803" b="12803"/>
          <a:stretch>
            <a:fillRect/>
          </a:stretch>
        </p:blipFill>
        <p:spPr>
          <a:xfrm rot="5400000">
            <a:off x="11158564" y="5328240"/>
            <a:ext cx="610846" cy="454431"/>
          </a:xfrm>
          <a:prstGeom prst="rect">
            <a:avLst/>
          </a:prstGeom>
        </p:spPr>
      </p:pic>
      <p:grpSp>
        <p:nvGrpSpPr>
          <p:cNvPr id="24" name="Group 24"/>
          <p:cNvGrpSpPr/>
          <p:nvPr/>
        </p:nvGrpSpPr>
        <p:grpSpPr>
          <a:xfrm>
            <a:off x="5352693" y="7213632"/>
            <a:ext cx="7582615" cy="1593435"/>
            <a:chOff x="0" y="0"/>
            <a:chExt cx="10110153" cy="2124580"/>
          </a:xfrm>
        </p:grpSpPr>
        <p:sp>
          <p:nvSpPr>
            <p:cNvPr id="25" name="TextBox 25"/>
            <p:cNvSpPr txBox="1"/>
            <p:nvPr/>
          </p:nvSpPr>
          <p:spPr>
            <a:xfrm>
              <a:off x="0" y="-47625"/>
              <a:ext cx="10110153" cy="473938"/>
            </a:xfrm>
            <a:prstGeom prst="rect">
              <a:avLst/>
            </a:prstGeom>
          </p:spPr>
          <p:txBody>
            <a:bodyPr lIns="0" tIns="0" rIns="0" bIns="0" rtlCol="0" anchor="t">
              <a:spAutoFit/>
            </a:bodyPr>
            <a:lstStyle/>
            <a:p>
              <a:pPr algn="ctr">
                <a:lnSpc>
                  <a:spcPts val="2975"/>
                </a:lnSpc>
              </a:pPr>
              <a:r>
                <a:rPr lang="en-US" sz="2125">
                  <a:solidFill>
                    <a:srgbClr val="000000"/>
                  </a:solidFill>
                  <a:latin typeface="Inter Bold"/>
                </a:rPr>
                <a:t>Feature Engineering - Price per square metres (PSM)</a:t>
              </a:r>
            </a:p>
          </p:txBody>
        </p:sp>
        <p:sp>
          <p:nvSpPr>
            <p:cNvPr id="26" name="TextBox 26"/>
            <p:cNvSpPr txBox="1"/>
            <p:nvPr/>
          </p:nvSpPr>
          <p:spPr>
            <a:xfrm>
              <a:off x="0" y="842144"/>
              <a:ext cx="10110153" cy="1282435"/>
            </a:xfrm>
            <a:prstGeom prst="rect">
              <a:avLst/>
            </a:prstGeom>
          </p:spPr>
          <p:txBody>
            <a:bodyPr lIns="0" tIns="0" rIns="0" bIns="0" rtlCol="0" anchor="t">
              <a:spAutoFit/>
            </a:bodyPr>
            <a:lstStyle/>
            <a:p>
              <a:pPr algn="ctr">
                <a:lnSpc>
                  <a:spcPts val="2632"/>
                </a:lnSpc>
              </a:pPr>
              <a:r>
                <a:rPr lang="en-US" sz="1880">
                  <a:solidFill>
                    <a:srgbClr val="000000"/>
                  </a:solidFill>
                  <a:latin typeface="Inter"/>
                </a:rPr>
                <a:t>As we will need price per square metres for our research. We need to create a new column by using resale_price/floor_area_sqm. </a:t>
              </a:r>
            </a:p>
            <a:p>
              <a:pPr algn="ctr">
                <a:lnSpc>
                  <a:spcPts val="2632"/>
                </a:lnSpc>
              </a:pPr>
              <a:endParaRPr lang="en-US" sz="1880">
                <a:solidFill>
                  <a:srgbClr val="000000"/>
                </a:solidFill>
                <a:latin typeface="Inter"/>
              </a:endParaRPr>
            </a:p>
          </p:txBody>
        </p:sp>
      </p:grpSp>
      <p:pic>
        <p:nvPicPr>
          <p:cNvPr id="27" name="Picture 27"/>
          <p:cNvPicPr>
            <a:picLocks noChangeAspect="1"/>
          </p:cNvPicPr>
          <p:nvPr/>
        </p:nvPicPr>
        <p:blipFill>
          <a:blip r:embed="rId9"/>
          <a:srcRect/>
          <a:stretch>
            <a:fillRect/>
          </a:stretch>
        </p:blipFill>
        <p:spPr>
          <a:xfrm>
            <a:off x="8719432" y="6556196"/>
            <a:ext cx="424568" cy="4245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5964" y="6317842"/>
            <a:ext cx="5563643" cy="55636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4" name="Group 4"/>
          <p:cNvGrpSpPr/>
          <p:nvPr/>
        </p:nvGrpSpPr>
        <p:grpSpPr>
          <a:xfrm>
            <a:off x="17232384" y="4338638"/>
            <a:ext cx="1979203" cy="197920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grpSp>
        <p:nvGrpSpPr>
          <p:cNvPr id="6" name="Group 6"/>
          <p:cNvGrpSpPr/>
          <p:nvPr/>
        </p:nvGrpSpPr>
        <p:grpSpPr>
          <a:xfrm>
            <a:off x="15931061" y="5166721"/>
            <a:ext cx="911679" cy="91167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25252"/>
            </a:solidFill>
          </p:spPr>
        </p:sp>
      </p:grpSp>
      <p:pic>
        <p:nvPicPr>
          <p:cNvPr id="8" name="Picture 8"/>
          <p:cNvPicPr>
            <a:picLocks noChangeAspect="1"/>
          </p:cNvPicPr>
          <p:nvPr/>
        </p:nvPicPr>
        <p:blipFill>
          <a:blip r:embed="rId2"/>
          <a:srcRect/>
          <a:stretch>
            <a:fillRect/>
          </a:stretch>
        </p:blipFill>
        <p:spPr>
          <a:xfrm>
            <a:off x="12449191" y="6454964"/>
            <a:ext cx="6762396" cy="5289399"/>
          </a:xfrm>
          <a:prstGeom prst="rect">
            <a:avLst/>
          </a:prstGeom>
        </p:spPr>
      </p:pic>
      <p:pic>
        <p:nvPicPr>
          <p:cNvPr id="10" name="Picture 10"/>
          <p:cNvPicPr>
            <a:picLocks noChangeAspect="1"/>
          </p:cNvPicPr>
          <p:nvPr/>
        </p:nvPicPr>
        <p:blipFill>
          <a:blip r:embed="rId3"/>
          <a:srcRect/>
          <a:stretch>
            <a:fillRect/>
          </a:stretch>
        </p:blipFill>
        <p:spPr>
          <a:xfrm>
            <a:off x="7543800" y="1136666"/>
            <a:ext cx="424568" cy="424568"/>
          </a:xfrm>
          <a:prstGeom prst="rect">
            <a:avLst/>
          </a:prstGeom>
        </p:spPr>
      </p:pic>
      <p:sp>
        <p:nvSpPr>
          <p:cNvPr id="15" name="TextBox 15"/>
          <p:cNvSpPr txBox="1"/>
          <p:nvPr/>
        </p:nvSpPr>
        <p:spPr>
          <a:xfrm>
            <a:off x="136281" y="-123825"/>
            <a:ext cx="18330265" cy="795089"/>
          </a:xfrm>
          <a:prstGeom prst="rect">
            <a:avLst/>
          </a:prstGeom>
        </p:spPr>
        <p:txBody>
          <a:bodyPr lIns="0" tIns="0" rIns="0" bIns="0" rtlCol="0" anchor="t">
            <a:spAutoFit/>
          </a:bodyPr>
          <a:lstStyle/>
          <a:p>
            <a:pPr>
              <a:lnSpc>
                <a:spcPts val="6159"/>
              </a:lnSpc>
              <a:spcBef>
                <a:spcPct val="0"/>
              </a:spcBef>
            </a:pPr>
            <a:r>
              <a:rPr lang="en-US" sz="3999" dirty="0">
                <a:solidFill>
                  <a:srgbClr val="FF3B00"/>
                </a:solidFill>
                <a:latin typeface="Montserrat Semi-Bold"/>
              </a:rPr>
              <a:t>DATA PREPROCESSING – </a:t>
            </a:r>
            <a:r>
              <a:rPr lang="en-US" sz="3999" dirty="0">
                <a:solidFill>
                  <a:srgbClr val="000000"/>
                </a:solidFill>
                <a:latin typeface="Montserrat Semi-Bold"/>
              </a:rPr>
              <a:t>CATEGORICAL ENCODING</a:t>
            </a:r>
          </a:p>
        </p:txBody>
      </p:sp>
      <p:pic>
        <p:nvPicPr>
          <p:cNvPr id="28" name="Picture 27"/>
          <p:cNvPicPr>
            <a:picLocks noChangeAspect="1"/>
          </p:cNvPicPr>
          <p:nvPr/>
        </p:nvPicPr>
        <p:blipFill>
          <a:blip r:embed="rId4"/>
          <a:stretch>
            <a:fillRect/>
          </a:stretch>
        </p:blipFill>
        <p:spPr>
          <a:xfrm>
            <a:off x="261894" y="4058409"/>
            <a:ext cx="14988379" cy="2612500"/>
          </a:xfrm>
          <a:prstGeom prst="rect">
            <a:avLst/>
          </a:prstGeom>
        </p:spPr>
      </p:pic>
      <p:grpSp>
        <p:nvGrpSpPr>
          <p:cNvPr id="29" name="Group 17"/>
          <p:cNvGrpSpPr/>
          <p:nvPr/>
        </p:nvGrpSpPr>
        <p:grpSpPr>
          <a:xfrm>
            <a:off x="5260686" y="1742654"/>
            <a:ext cx="5415363" cy="2001025"/>
            <a:chOff x="0" y="-47625"/>
            <a:chExt cx="7220484" cy="2668032"/>
          </a:xfrm>
        </p:grpSpPr>
        <p:sp>
          <p:nvSpPr>
            <p:cNvPr id="30" name="TextBox 18"/>
            <p:cNvSpPr txBox="1"/>
            <p:nvPr/>
          </p:nvSpPr>
          <p:spPr>
            <a:xfrm>
              <a:off x="0" y="-47625"/>
              <a:ext cx="7220484" cy="470129"/>
            </a:xfrm>
            <a:prstGeom prst="rect">
              <a:avLst/>
            </a:prstGeom>
          </p:spPr>
          <p:txBody>
            <a:bodyPr lIns="0" tIns="0" rIns="0" bIns="0" rtlCol="0" anchor="t">
              <a:spAutoFit/>
            </a:bodyPr>
            <a:lstStyle/>
            <a:p>
              <a:pPr algn="ctr">
                <a:lnSpc>
                  <a:spcPts val="2975"/>
                </a:lnSpc>
              </a:pPr>
              <a:r>
                <a:rPr lang="en-US" sz="2125" dirty="0">
                  <a:solidFill>
                    <a:srgbClr val="000000"/>
                  </a:solidFill>
                  <a:latin typeface="Inter Bold"/>
                </a:rPr>
                <a:t>Categorical Encoding</a:t>
              </a:r>
            </a:p>
          </p:txBody>
        </p:sp>
        <p:sp>
          <p:nvSpPr>
            <p:cNvPr id="31" name="TextBox 19"/>
            <p:cNvSpPr txBox="1"/>
            <p:nvPr/>
          </p:nvSpPr>
          <p:spPr>
            <a:xfrm>
              <a:off x="0" y="842144"/>
              <a:ext cx="7220484" cy="1778263"/>
            </a:xfrm>
            <a:prstGeom prst="rect">
              <a:avLst/>
            </a:prstGeom>
          </p:spPr>
          <p:txBody>
            <a:bodyPr lIns="0" tIns="0" rIns="0" bIns="0" rtlCol="0" anchor="t">
              <a:spAutoFit/>
            </a:bodyPr>
            <a:lstStyle/>
            <a:p>
              <a:pPr algn="ctr">
                <a:lnSpc>
                  <a:spcPts val="2632"/>
                </a:lnSpc>
              </a:pPr>
              <a:r>
                <a:rPr lang="en-US" sz="1880" dirty="0">
                  <a:solidFill>
                    <a:srgbClr val="000000"/>
                  </a:solidFill>
                  <a:latin typeface="Inter"/>
                </a:rPr>
                <a:t>Columns such as</a:t>
              </a:r>
            </a:p>
            <a:p>
              <a:pPr algn="ctr">
                <a:lnSpc>
                  <a:spcPts val="2632"/>
                </a:lnSpc>
              </a:pPr>
              <a:r>
                <a:rPr lang="en-US" sz="1880" dirty="0">
                  <a:solidFill>
                    <a:srgbClr val="000000"/>
                  </a:solidFill>
                  <a:latin typeface="Inter"/>
                </a:rPr>
                <a:t> “</a:t>
              </a:r>
              <a:r>
                <a:rPr lang="en-US" sz="1880" dirty="0" err="1">
                  <a:solidFill>
                    <a:srgbClr val="000000"/>
                  </a:solidFill>
                  <a:latin typeface="Inter"/>
                </a:rPr>
                <a:t>flat_types</a:t>
              </a:r>
              <a:r>
                <a:rPr lang="en-US" sz="1880" dirty="0">
                  <a:solidFill>
                    <a:srgbClr val="000000"/>
                  </a:solidFill>
                  <a:latin typeface="Inter"/>
                </a:rPr>
                <a:t>”, “</a:t>
              </a:r>
              <a:r>
                <a:rPr lang="en-US" sz="1880" dirty="0" err="1">
                  <a:solidFill>
                    <a:srgbClr val="000000"/>
                  </a:solidFill>
                  <a:latin typeface="Inter"/>
                </a:rPr>
                <a:t>storey_range</a:t>
              </a:r>
              <a:r>
                <a:rPr lang="en-US" sz="1880" dirty="0">
                  <a:solidFill>
                    <a:srgbClr val="000000"/>
                  </a:solidFill>
                  <a:latin typeface="Inter"/>
                </a:rPr>
                <a:t>”, “region” &amp; “town” are in string datatype. Thus we will need to encode it before machine learning. </a:t>
              </a:r>
            </a:p>
          </p:txBody>
        </p:sp>
      </p:grpSp>
      <p:sp>
        <p:nvSpPr>
          <p:cNvPr id="32" name="TextBox 16"/>
          <p:cNvSpPr txBox="1"/>
          <p:nvPr/>
        </p:nvSpPr>
        <p:spPr>
          <a:xfrm>
            <a:off x="0" y="10072370"/>
            <a:ext cx="4211859" cy="214630"/>
          </a:xfrm>
          <a:prstGeom prst="rect">
            <a:avLst/>
          </a:prstGeom>
        </p:spPr>
        <p:txBody>
          <a:bodyPr lIns="0" tIns="0" rIns="0" bIns="0" rtlCol="0" anchor="t">
            <a:spAutoFit/>
          </a:bodyPr>
          <a:lstStyle/>
          <a:p>
            <a:pPr>
              <a:lnSpc>
                <a:spcPts val="1820"/>
              </a:lnSpc>
            </a:pPr>
            <a:r>
              <a:rPr lang="en-US" sz="1300" spc="261" dirty="0">
                <a:solidFill>
                  <a:srgbClr val="000000"/>
                </a:solidFill>
                <a:latin typeface="Open Sauce SemiBold Bold"/>
              </a:rPr>
              <a:t>PAGE 09</a:t>
            </a:r>
          </a:p>
        </p:txBody>
      </p:sp>
    </p:spTree>
    <p:extLst>
      <p:ext uri="{BB962C8B-B14F-4D97-AF65-F5344CB8AC3E}">
        <p14:creationId xmlns:p14="http://schemas.microsoft.com/office/powerpoint/2010/main" val="2131547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3096</Words>
  <Application>Microsoft Office PowerPoint</Application>
  <PresentationFormat>Custom</PresentationFormat>
  <Paragraphs>498</Paragraphs>
  <Slides>45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Montserrat Semi-Bold Bold</vt:lpstr>
      <vt:lpstr>Open Sauce SemiBold Bold</vt:lpstr>
      <vt:lpstr>Inter Bold</vt:lpstr>
      <vt:lpstr>Montserrat</vt:lpstr>
      <vt:lpstr>Arial</vt:lpstr>
      <vt:lpstr>Open Sauce SemiBold</vt:lpstr>
      <vt:lpstr>Poppins Medium Bold</vt:lpstr>
      <vt:lpstr>Inter</vt:lpstr>
      <vt:lpstr>Calibri</vt:lpstr>
      <vt:lpstr>Montserrat Semi-Bold</vt:lpstr>
      <vt:lpstr>Montserrat Bold</vt:lpstr>
      <vt:lpstr>Montserrat Semi-Bold Ultra-Bold</vt:lpstr>
      <vt:lpstr>Montserrat Semi-Bold Bold Italics</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(FILBERT &amp; DARIUS)</dc:title>
  <dc:creator>Filbert Koh</dc:creator>
  <cp:lastModifiedBy>Filbert Koh</cp:lastModifiedBy>
  <cp:revision>9</cp:revision>
  <dcterms:created xsi:type="dcterms:W3CDTF">2006-08-16T00:00:00Z</dcterms:created>
  <dcterms:modified xsi:type="dcterms:W3CDTF">2023-01-09T11:42:15Z</dcterms:modified>
  <dc:identifier>DAFWGtimsiU</dc:identifier>
</cp:coreProperties>
</file>